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media/image7.jpeg" ContentType="image/jpeg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Заголовок і підзаголовок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Маркер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6342837" y="9232900"/>
            <a:ext cx="319127" cy="31234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 (3 шт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6342837" y="9232900"/>
            <a:ext cx="319127" cy="31234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 (2 шт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xfrm>
            <a:off x="6339542" y="9232900"/>
            <a:ext cx="319127" cy="31234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Цитата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— Степан Яблучко</a:t>
            </a:r>
          </a:p>
        </p:txBody>
      </p:sp>
      <p:sp>
        <p:nvSpPr>
          <p:cNvPr id="124" name="Shape 124"/>
          <p:cNvSpPr/>
          <p:nvPr>
            <p:ph type="body" sz="quarter" idx="14"/>
          </p:nvPr>
        </p:nvSpPr>
        <p:spPr>
          <a:xfrm>
            <a:off x="673100" y="5321300"/>
            <a:ext cx="11658600" cy="10541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defTabSz="914400"/>
            <a:r>
              <a:t>Введіть цитату тут.</a:t>
            </a:r>
          </a:p>
        </p:txBody>
      </p:sp>
      <p:sp>
        <p:nvSpPr>
          <p:cNvPr id="125" name="Shape 125"/>
          <p:cNvSpPr/>
          <p:nvPr>
            <p:ph type="body" sz="quarter" idx="15"/>
          </p:nvPr>
        </p:nvSpPr>
        <p:spPr>
          <a:xfrm>
            <a:off x="6113101" y="7061200"/>
            <a:ext cx="780657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»</a:t>
            </a:r>
          </a:p>
        </p:txBody>
      </p:sp>
      <p:sp>
        <p:nvSpPr>
          <p:cNvPr id="126" name="Shape 126"/>
          <p:cNvSpPr/>
          <p:nvPr>
            <p:ph type="body" sz="quarter" idx="16"/>
          </p:nvPr>
        </p:nvSpPr>
        <p:spPr>
          <a:xfrm>
            <a:off x="6113101" y="2565400"/>
            <a:ext cx="780657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«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6342837" y="9232900"/>
            <a:ext cx="319127" cy="31234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орож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Num" sz="quarter" idx="2"/>
          </p:nvPr>
        </p:nvSpPr>
        <p:spPr>
          <a:xfrm>
            <a:off x="6342837" y="9232900"/>
            <a:ext cx="319127" cy="31234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орожній (інший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2"/>
          </p:nvPr>
        </p:nvSpPr>
        <p:spPr>
          <a:xfrm>
            <a:off x="6342837" y="9232900"/>
            <a:ext cx="319127" cy="31234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 (горизонтально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 (горизонтально Alt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Назва - по центру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Назва — по центру (інший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 (вертикально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Shape 57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(зверху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і маркер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xfrm>
            <a:off x="6342837" y="9232900"/>
            <a:ext cx="319127" cy="31234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, маркери і фото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body" sz="quarter" idx="14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88" name="Shape 88"/>
          <p:cNvSpPr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xfrm>
            <a:off x="6342837" y="9232900"/>
            <a:ext cx="319127" cy="31234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42837" y="9231630"/>
            <a:ext cx="319127" cy="31234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oo.gl/pavuV5" TargetMode="External"/><Relationship Id="rId3" Type="http://schemas.openxmlformats.org/officeDocument/2006/relationships/hyperlink" Target="https://goo.gl/UQ4zpe" TargetMode="External"/><Relationship Id="rId4" Type="http://schemas.openxmlformats.org/officeDocument/2006/relationships/hyperlink" Target="https://goo.gl/zMVc9U" TargetMode="Externa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jpe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7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gif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9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0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1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tif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oo.gl/M0vMxT" TargetMode="External"/><Relationship Id="rId3" Type="http://schemas.openxmlformats.org/officeDocument/2006/relationships/hyperlink" Target="https://goo.gl/8ZgrHw" TargetMode="External"/><Relationship Id="rId4" Type="http://schemas.openxmlformats.org/officeDocument/2006/relationships/hyperlink" Target="https://youtu.be/Xm-KjMY_Z_w?list=PLAdzTan_eSPQ1fuLSBhyB4eEZF7JQM0Mx" TargetMode="External"/><Relationship Id="rId5" Type="http://schemas.openxmlformats.org/officeDocument/2006/relationships/hyperlink" Target="https://goo.gl/bIwZxn" TargetMode="External"/><Relationship Id="rId6" Type="http://schemas.openxmlformats.org/officeDocument/2006/relationships/hyperlink" Target="https://youtu.be/Cj4foJzPF80" TargetMode="Externa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ctrTitle"/>
          </p:nvPr>
        </p:nvSpPr>
        <p:spPr>
          <a:xfrm>
            <a:off x="673100" y="3218433"/>
            <a:ext cx="11658600" cy="3316734"/>
          </a:xfrm>
          <a:prstGeom prst="rect">
            <a:avLst/>
          </a:prstGeom>
        </p:spPr>
        <p:txBody>
          <a:bodyPr/>
          <a:lstStyle/>
          <a:p>
            <a:pPr/>
            <a:r>
              <a:t>REACTIVE</a:t>
            </a:r>
          </a:p>
          <a:p>
            <a:pPr/>
            <a:r>
              <a:t>SPRING 5</a:t>
            </a:r>
          </a:p>
        </p:txBody>
      </p:sp>
      <p:pic>
        <p:nvPicPr>
          <p:cNvPr id="15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80348" y="0"/>
            <a:ext cx="7098105" cy="975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xfrm>
            <a:off x="673100" y="584200"/>
            <a:ext cx="11658600" cy="1041400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5.0 m1</a:t>
            </a:r>
          </a:p>
        </p:txBody>
      </p:sp>
      <p:sp>
        <p:nvSpPr>
          <p:cNvPr id="212" name="Shape 2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Constructor based instantiation </a:t>
            </a:r>
          </a:p>
          <a:p>
            <a:pPr/>
            <a:r>
              <a:t>JMS 2.0</a:t>
            </a:r>
          </a:p>
        </p:txBody>
      </p:sp>
      <p:pic>
        <p:nvPicPr>
          <p:cNvPr id="213" name="JMS2.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828800"/>
            <a:ext cx="13004801" cy="6096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14" name="Shape 214"/>
          <p:cNvSpPr/>
          <p:nvPr/>
        </p:nvSpPr>
        <p:spPr>
          <a:xfrm>
            <a:off x="700279" y="6690535"/>
            <a:ext cx="12301110" cy="554755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after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213"/>
                                        </p:tgtEl>
                                      </p:cBhvr>
                                      <p:by x="209999" y="209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234165" origin="layout" pathEditMode="relative">
                                      <p:cBhvr>
                                        <p:cTn id="13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" grpId="1"/>
      <p:bldP build="whole" bldLvl="1" animBg="1" rev="0" advAuto="0" spid="213" grpId="2"/>
      <p:bldP build="whole" bldLvl="1" animBg="1" rev="0" advAuto="0" spid="214" grpId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xfrm>
            <a:off x="673100" y="584200"/>
            <a:ext cx="11658600" cy="1041400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5.0 m1</a:t>
            </a:r>
          </a:p>
        </p:txBody>
      </p:sp>
      <p:sp>
        <p:nvSpPr>
          <p:cNvPr id="217" name="Shape 2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Constructor based instantiation </a:t>
            </a:r>
          </a:p>
          <a:p>
            <a:pPr/>
            <a:r>
              <a:t>JMS 2.0</a:t>
            </a:r>
          </a:p>
          <a:p>
            <a:pPr/>
            <a:r>
              <a:t>Upgrade to JPA 2.1+ and Bean Validation 1.1+ (Hibernate ORM 5.0+, Hibernate Validator 5.0+, EclipseLink 2.5+)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title"/>
          </p:nvPr>
        </p:nvSpPr>
        <p:spPr>
          <a:xfrm>
            <a:off x="673100" y="584200"/>
            <a:ext cx="11658600" cy="1041400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5.0 m1</a:t>
            </a:r>
          </a:p>
        </p:txBody>
      </p:sp>
      <p:sp>
        <p:nvSpPr>
          <p:cNvPr id="220" name="Shape 2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Constructor based instantiation </a:t>
            </a:r>
          </a:p>
          <a:p>
            <a:pPr/>
            <a:r>
              <a:t>JMS 2.0</a:t>
            </a:r>
          </a:p>
          <a:p>
            <a:pPr/>
            <a:r>
              <a:t>Upgrade to JPA 2.1+ and Bean Validation 1.1+ (Hibernate ORM 5.0+, Hibernate Validator 5.0+, EclipseLink 2.5+)</a:t>
            </a:r>
          </a:p>
          <a:p>
            <a:pPr/>
            <a:r>
              <a:t>Reactive client and server HTTP adapters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xfrm>
            <a:off x="673100" y="584200"/>
            <a:ext cx="11658600" cy="1041400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5.0 m2</a:t>
            </a:r>
          </a:p>
        </p:txBody>
      </p:sp>
      <p:sp>
        <p:nvSpPr>
          <p:cNvPr id="223" name="Shape 2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xfrm>
            <a:off x="673100" y="584200"/>
            <a:ext cx="11658600" cy="1041400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5.0 m2</a:t>
            </a:r>
          </a:p>
        </p:txBody>
      </p:sp>
      <p:sp>
        <p:nvSpPr>
          <p:cNvPr id="226" name="Shape 2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Support for RxJava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xfrm>
            <a:off x="673100" y="584200"/>
            <a:ext cx="11658600" cy="1041400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5.0 m2</a:t>
            </a:r>
          </a:p>
        </p:txBody>
      </p:sp>
      <p:sp>
        <p:nvSpPr>
          <p:cNvPr id="229" name="Shape 2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Support for RxJava 2</a:t>
            </a:r>
          </a:p>
          <a:p>
            <a:pPr/>
            <a:r>
              <a:t>New controller for Spring MVC using Lambda</a:t>
            </a:r>
          </a:p>
        </p:txBody>
      </p:sp>
      <p:grpSp>
        <p:nvGrpSpPr>
          <p:cNvPr id="234" name="Group 234"/>
          <p:cNvGrpSpPr/>
          <p:nvPr/>
        </p:nvGrpSpPr>
        <p:grpSpPr>
          <a:xfrm>
            <a:off x="1881201" y="6754360"/>
            <a:ext cx="9242398" cy="2663422"/>
            <a:chOff x="-127000" y="-88900"/>
            <a:chExt cx="9242397" cy="2663420"/>
          </a:xfrm>
        </p:grpSpPr>
        <p:sp>
          <p:nvSpPr>
            <p:cNvPr id="230" name="Shape 230"/>
            <p:cNvSpPr/>
            <p:nvPr/>
          </p:nvSpPr>
          <p:spPr>
            <a:xfrm>
              <a:off x="3879264" y="2053820"/>
              <a:ext cx="1229869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Ratpack</a:t>
              </a:r>
            </a:p>
          </p:txBody>
        </p:sp>
        <p:grpSp>
          <p:nvGrpSpPr>
            <p:cNvPr id="233" name="Group 233"/>
            <p:cNvGrpSpPr/>
            <p:nvPr/>
          </p:nvGrpSpPr>
          <p:grpSpPr>
            <a:xfrm>
              <a:off x="-127000" y="-88900"/>
              <a:ext cx="9242398" cy="2313968"/>
              <a:chOff x="0" y="0"/>
              <a:chExt cx="9242397" cy="2313967"/>
            </a:xfrm>
          </p:grpSpPr>
          <p:pic>
            <p:nvPicPr>
              <p:cNvPr id="232" name="retpack code snippet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27000" y="88900"/>
                <a:ext cx="8988398" cy="1983768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31" name="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9242398" cy="2313968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235" name="Shape 235"/>
          <p:cNvSpPr/>
          <p:nvPr/>
        </p:nvSpPr>
        <p:spPr>
          <a:xfrm>
            <a:off x="3956208" y="7492024"/>
            <a:ext cx="6904608" cy="683754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40" name="Group 240"/>
          <p:cNvGrpSpPr/>
          <p:nvPr/>
        </p:nvGrpSpPr>
        <p:grpSpPr>
          <a:xfrm>
            <a:off x="1767732" y="3988960"/>
            <a:ext cx="9469336" cy="2597134"/>
            <a:chOff x="-127000" y="-88899"/>
            <a:chExt cx="9469335" cy="2597133"/>
          </a:xfrm>
        </p:grpSpPr>
        <p:sp>
          <p:nvSpPr>
            <p:cNvPr id="236" name="Shape 236"/>
            <p:cNvSpPr/>
            <p:nvPr/>
          </p:nvSpPr>
          <p:spPr>
            <a:xfrm>
              <a:off x="4087527" y="1987533"/>
              <a:ext cx="1040283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Spring</a:t>
              </a:r>
            </a:p>
          </p:txBody>
        </p:sp>
        <p:grpSp>
          <p:nvGrpSpPr>
            <p:cNvPr id="239" name="Group 239"/>
            <p:cNvGrpSpPr/>
            <p:nvPr/>
          </p:nvGrpSpPr>
          <p:grpSpPr>
            <a:xfrm>
              <a:off x="-127000" y="-88900"/>
              <a:ext cx="9469336" cy="2238063"/>
              <a:chOff x="0" y="0"/>
              <a:chExt cx="9469335" cy="2238062"/>
            </a:xfrm>
          </p:grpSpPr>
          <p:pic>
            <p:nvPicPr>
              <p:cNvPr id="238" name="Spring 5 routes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27000" y="88900"/>
                <a:ext cx="9215336" cy="1907863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37" name="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9469336" cy="2238063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241" name="Shape 241"/>
          <p:cNvSpPr/>
          <p:nvPr/>
        </p:nvSpPr>
        <p:spPr>
          <a:xfrm>
            <a:off x="3623741" y="4839557"/>
            <a:ext cx="7208579" cy="683753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2" name="Shape 242"/>
          <p:cNvSpPr/>
          <p:nvPr/>
        </p:nvSpPr>
        <p:spPr>
          <a:xfrm>
            <a:off x="4470400" y="4838700"/>
            <a:ext cx="1092200" cy="317500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3" name="Shape 243"/>
          <p:cNvSpPr/>
          <p:nvPr/>
        </p:nvSpPr>
        <p:spPr>
          <a:xfrm>
            <a:off x="5829300" y="4838700"/>
            <a:ext cx="4864100" cy="317500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4" name="Shape 244"/>
          <p:cNvSpPr/>
          <p:nvPr/>
        </p:nvSpPr>
        <p:spPr>
          <a:xfrm>
            <a:off x="5892800" y="4864100"/>
            <a:ext cx="520700" cy="304800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5" name="Shape 245"/>
          <p:cNvSpPr/>
          <p:nvPr/>
        </p:nvSpPr>
        <p:spPr>
          <a:xfrm>
            <a:off x="7035800" y="4826000"/>
            <a:ext cx="3657600" cy="330200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6" name="Shape 246"/>
          <p:cNvSpPr/>
          <p:nvPr/>
        </p:nvSpPr>
        <p:spPr>
          <a:xfrm>
            <a:off x="3623741" y="4839557"/>
            <a:ext cx="7208579" cy="683753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xit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8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12"/>
      <p:bldP build="whole" bldLvl="1" animBg="1" rev="0" advAuto="0" spid="242" grpId="4"/>
      <p:bldP build="whole" bldLvl="1" animBg="1" rev="0" advAuto="0" spid="242" grpId="5"/>
      <p:bldP build="whole" bldLvl="1" animBg="1" rev="0" advAuto="0" spid="243" grpId="6"/>
      <p:bldP build="whole" bldLvl="1" animBg="1" rev="0" advAuto="0" spid="244" grpId="8"/>
      <p:bldP build="whole" bldLvl="1" animBg="1" rev="0" advAuto="0" spid="244" grpId="9"/>
      <p:bldP build="whole" bldLvl="1" animBg="1" rev="0" advAuto="0" spid="243" grpId="7"/>
      <p:bldP build="whole" bldLvl="1" animBg="1" rev="0" advAuto="0" spid="246" grpId="14"/>
      <p:bldP build="whole" bldLvl="1" animBg="1" rev="0" advAuto="0" spid="240" grpId="1"/>
      <p:bldP build="whole" bldLvl="1" animBg="1" rev="0" advAuto="0" spid="245" grpId="10"/>
      <p:bldP build="whole" bldLvl="1" animBg="1" rev="0" advAuto="0" spid="245" grpId="11"/>
      <p:bldP build="whole" bldLvl="1" animBg="1" rev="0" advAuto="0" spid="241" grpId="2"/>
      <p:bldP build="whole" bldLvl="1" animBg="1" rev="0" advAuto="0" spid="241" grpId="3"/>
      <p:bldP build="whole" bldLvl="1" animBg="1" rev="0" advAuto="0" spid="235" grpId="1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title"/>
          </p:nvPr>
        </p:nvSpPr>
        <p:spPr>
          <a:xfrm>
            <a:off x="673100" y="584200"/>
            <a:ext cx="11658600" cy="1041400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5.0 m2</a:t>
            </a:r>
          </a:p>
        </p:txBody>
      </p:sp>
      <p:sp>
        <p:nvSpPr>
          <p:cNvPr id="249" name="Shape 2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Support for RxJava 2</a:t>
            </a:r>
          </a:p>
          <a:p>
            <a:pPr/>
            <a:r>
              <a:t>New controller for Spring MVC using Lambda</a:t>
            </a:r>
          </a:p>
          <a:p>
            <a:pPr/>
            <a:r>
              <a:t>Upgrade build to Gradle 3.0</a:t>
            </a:r>
          </a:p>
        </p:txBody>
      </p:sp>
      <p:pic>
        <p:nvPicPr>
          <p:cNvPr id="250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824634" y="4862466"/>
            <a:ext cx="3355532" cy="335553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xfrm>
            <a:off x="673100" y="584200"/>
            <a:ext cx="11658600" cy="1041400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5.0 m2</a:t>
            </a:r>
          </a:p>
        </p:txBody>
      </p:sp>
      <p:sp>
        <p:nvSpPr>
          <p:cNvPr id="253" name="Shape 2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Support for RxJava 2</a:t>
            </a:r>
          </a:p>
          <a:p>
            <a:pPr/>
            <a:r>
              <a:t>New controller for Spring MVC using Lambda</a:t>
            </a:r>
          </a:p>
          <a:p>
            <a:pPr/>
            <a:r>
              <a:t>Upgrade build to Gradle 3.0</a:t>
            </a:r>
          </a:p>
          <a:p>
            <a:pPr/>
            <a:r>
              <a:t>Reactive Web improvements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xfrm>
            <a:off x="673100" y="584200"/>
            <a:ext cx="11658600" cy="1041400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5.0 m3-M4</a:t>
            </a:r>
          </a:p>
        </p:txBody>
      </p:sp>
      <p:sp>
        <p:nvSpPr>
          <p:cNvPr id="256" name="Shape 2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xfrm>
            <a:off x="673100" y="584200"/>
            <a:ext cx="11658600" cy="1041400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5.0 m3-M4</a:t>
            </a:r>
          </a:p>
        </p:txBody>
      </p:sp>
      <p:sp>
        <p:nvSpPr>
          <p:cNvPr id="259" name="Shape 2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Reactive Web improvements</a:t>
            </a:r>
          </a:p>
          <a:p>
            <a:pPr/>
            <a:r>
              <a:t>Reactive Web Socket</a:t>
            </a:r>
          </a:p>
          <a:p>
            <a:pPr/>
            <a:r>
              <a:t>JUnit 5 integration improvements</a:t>
            </a:r>
          </a:p>
        </p:txBody>
      </p:sp>
      <p:pic>
        <p:nvPicPr>
          <p:cNvPr id="26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66250" y="1384300"/>
            <a:ext cx="3009900" cy="6985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xfrm>
            <a:off x="673100" y="584200"/>
            <a:ext cx="11658600" cy="927100"/>
          </a:xfrm>
          <a:prstGeom prst="rect">
            <a:avLst/>
          </a:prstGeom>
        </p:spPr>
        <p:txBody>
          <a:bodyPr anchor="ctr"/>
          <a:lstStyle>
            <a:lvl1pPr defTabSz="406908">
              <a:defRPr spc="106" sz="5340"/>
            </a:lvl1pPr>
          </a:lstStyle>
          <a:p>
            <a:pPr/>
            <a:r>
              <a:t>WHO Am i?</a:t>
            </a:r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xfrm>
            <a:off x="673100" y="1618189"/>
            <a:ext cx="5829300" cy="2578101"/>
          </a:xfrm>
          <a:prstGeom prst="rect">
            <a:avLst/>
          </a:prstGeom>
        </p:spPr>
        <p:txBody>
          <a:bodyPr/>
          <a:lstStyle/>
          <a:p>
            <a:pPr marL="612321" indent="-612321" algn="just">
              <a:lnSpc>
                <a:spcPct val="50000"/>
              </a:lnSpc>
              <a:defRPr spc="90" sz="4500"/>
            </a:pPr>
            <a:r>
              <a:t>SE at Levi9</a:t>
            </a:r>
          </a:p>
          <a:p>
            <a:pPr marL="612321" indent="-612321" algn="just">
              <a:lnSpc>
                <a:spcPct val="50000"/>
              </a:lnSpc>
              <a:defRPr spc="90" sz="4500"/>
            </a:pPr>
            <a:r>
              <a:t>5+ dev experience</a:t>
            </a:r>
          </a:p>
          <a:p>
            <a:pPr marL="612321" indent="-612321" algn="just">
              <a:lnSpc>
                <a:spcPct val="50000"/>
              </a:lnSpc>
              <a:defRPr spc="90" sz="4500"/>
            </a:pPr>
            <a:r>
              <a:t>Spring fan</a:t>
            </a:r>
          </a:p>
        </p:txBody>
      </p:sp>
      <p:pic>
        <p:nvPicPr>
          <p:cNvPr id="16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0800" y="1981200"/>
            <a:ext cx="6502400" cy="6502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grpSp>
        <p:nvGrpSpPr>
          <p:cNvPr id="170" name="Group 170"/>
          <p:cNvGrpSpPr/>
          <p:nvPr/>
        </p:nvGrpSpPr>
        <p:grpSpPr>
          <a:xfrm>
            <a:off x="673099" y="6908800"/>
            <a:ext cx="4394456" cy="1981200"/>
            <a:chOff x="0" y="0"/>
            <a:chExt cx="4394454" cy="1981200"/>
          </a:xfrm>
        </p:grpSpPr>
        <p:grpSp>
          <p:nvGrpSpPr>
            <p:cNvPr id="166" name="Group 166"/>
            <p:cNvGrpSpPr/>
            <p:nvPr/>
          </p:nvGrpSpPr>
          <p:grpSpPr>
            <a:xfrm>
              <a:off x="0" y="1155700"/>
              <a:ext cx="4379468" cy="825500"/>
              <a:chOff x="0" y="0"/>
              <a:chExt cx="4379467" cy="825500"/>
            </a:xfrm>
          </p:grpSpPr>
          <p:pic>
            <p:nvPicPr>
              <p:cNvPr id="164" name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825500" cy="825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</p:pic>
          <p:sp>
            <p:nvSpPr>
              <p:cNvPr id="165" name="Shape 165"/>
              <p:cNvSpPr/>
              <p:nvPr/>
            </p:nvSpPr>
            <p:spPr>
              <a:xfrm>
                <a:off x="1005331" y="12700"/>
                <a:ext cx="3374137" cy="800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>
                <a:lvl1pPr>
                  <a:defRPr b="1" i="1" sz="4000"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/oleh.dokuka</a:t>
                </a:r>
              </a:p>
            </p:txBody>
          </p:sp>
        </p:grpSp>
        <p:grpSp>
          <p:nvGrpSpPr>
            <p:cNvPr id="169" name="Group 169"/>
            <p:cNvGrpSpPr/>
            <p:nvPr/>
          </p:nvGrpSpPr>
          <p:grpSpPr>
            <a:xfrm>
              <a:off x="0" y="0"/>
              <a:ext cx="4394455" cy="825500"/>
              <a:chOff x="0" y="0"/>
              <a:chExt cx="4394454" cy="825500"/>
            </a:xfrm>
          </p:grpSpPr>
          <p:pic>
            <p:nvPicPr>
              <p:cNvPr id="167" name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825500" cy="825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</p:pic>
          <p:sp>
            <p:nvSpPr>
              <p:cNvPr id="168" name="Shape 168"/>
              <p:cNvSpPr/>
              <p:nvPr/>
            </p:nvSpPr>
            <p:spPr>
              <a:xfrm>
                <a:off x="990346" y="25400"/>
                <a:ext cx="3404109" cy="800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>
                <a:lvl1pPr>
                  <a:defRPr b="1" i="1" sz="4000"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/OlegDokuka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xfrm>
            <a:off x="673100" y="584200"/>
            <a:ext cx="11658600" cy="1041400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5.0-RC1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xfrm>
            <a:off x="673100" y="584200"/>
            <a:ext cx="11658600" cy="1041400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5.0-RC1</a:t>
            </a:r>
          </a:p>
        </p:txBody>
      </p:sp>
      <p:sp>
        <p:nvSpPr>
          <p:cNvPr id="265" name="Shape 2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Spring Framework jars on the JDK 9 module path</a:t>
            </a:r>
          </a:p>
        </p:txBody>
      </p:sp>
      <p:pic>
        <p:nvPicPr>
          <p:cNvPr id="26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20106" y="199153"/>
            <a:ext cx="4445001" cy="3683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79239 -0.0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xfrm>
            <a:off x="673100" y="584200"/>
            <a:ext cx="11658600" cy="1041400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5.X</a:t>
            </a:r>
          </a:p>
        </p:txBody>
      </p:sp>
      <p:sp>
        <p:nvSpPr>
          <p:cNvPr id="269" name="Shape 2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title"/>
          </p:nvPr>
        </p:nvSpPr>
        <p:spPr>
          <a:xfrm>
            <a:off x="673100" y="584200"/>
            <a:ext cx="11658600" cy="1041400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5.X</a:t>
            </a:r>
          </a:p>
        </p:txBody>
      </p:sp>
      <p:sp>
        <p:nvSpPr>
          <p:cNvPr id="272" name="Shape 2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Spring MVC REST client</a:t>
            </a:r>
          </a:p>
        </p:txBody>
      </p:sp>
      <p:grpSp>
        <p:nvGrpSpPr>
          <p:cNvPr id="275" name="Group 275"/>
          <p:cNvGrpSpPr/>
          <p:nvPr/>
        </p:nvGrpSpPr>
        <p:grpSpPr>
          <a:xfrm>
            <a:off x="76200" y="4993869"/>
            <a:ext cx="12864609" cy="2184401"/>
            <a:chOff x="0" y="0"/>
            <a:chExt cx="12864608" cy="2184400"/>
          </a:xfrm>
        </p:grpSpPr>
        <p:pic>
          <p:nvPicPr>
            <p:cNvPr id="274" name="rest-cli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2610609" cy="1854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3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64609" cy="2184400"/>
            </a:xfrm>
            <a:prstGeom prst="rect">
              <a:avLst/>
            </a:prstGeom>
            <a:effectLst/>
          </p:spPr>
        </p:pic>
      </p:grpSp>
      <p:sp>
        <p:nvSpPr>
          <p:cNvPr id="276" name="Shape 276"/>
          <p:cNvSpPr/>
          <p:nvPr/>
        </p:nvSpPr>
        <p:spPr>
          <a:xfrm>
            <a:off x="753199" y="5370686"/>
            <a:ext cx="11498402" cy="367350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7" name="Shape 277"/>
          <p:cNvSpPr/>
          <p:nvPr/>
        </p:nvSpPr>
        <p:spPr>
          <a:xfrm>
            <a:off x="4400951" y="5684017"/>
            <a:ext cx="2689477" cy="367350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5" grpId="1"/>
      <p:bldP build="whole" bldLvl="1" animBg="1" rev="0" advAuto="0" spid="277" grpId="4"/>
      <p:bldP build="whole" bldLvl="1" animBg="1" rev="0" advAuto="0" spid="276" grpId="2"/>
      <p:bldP build="whole" bldLvl="1" animBg="1" rev="0" advAuto="0" spid="276" grpId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title"/>
          </p:nvPr>
        </p:nvSpPr>
        <p:spPr>
          <a:xfrm>
            <a:off x="673100" y="584200"/>
            <a:ext cx="11658600" cy="1041400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5.X</a:t>
            </a:r>
          </a:p>
        </p:txBody>
      </p:sp>
      <p:sp>
        <p:nvSpPr>
          <p:cNvPr id="280" name="Shape 2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Spring MVC REST client</a:t>
            </a:r>
          </a:p>
          <a:p>
            <a:pPr/>
            <a:r>
              <a:t>JSR 365 (CDI 2.0) - new dependency injection API support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title"/>
          </p:nvPr>
        </p:nvSpPr>
        <p:spPr>
          <a:xfrm>
            <a:off x="673100" y="584200"/>
            <a:ext cx="11658600" cy="1041400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5.X</a:t>
            </a:r>
          </a:p>
        </p:txBody>
      </p:sp>
      <p:sp>
        <p:nvSpPr>
          <p:cNvPr id="283" name="Shape 2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Spring MVC REST client</a:t>
            </a:r>
          </a:p>
          <a:p>
            <a:pPr/>
            <a:r>
              <a:t>JSR 365 (CDI 2.0) - new dependency injection API support</a:t>
            </a:r>
          </a:p>
          <a:p>
            <a:pPr/>
            <a:r>
              <a:t>Servlet 4.0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title"/>
          </p:nvPr>
        </p:nvSpPr>
        <p:spPr>
          <a:xfrm>
            <a:off x="673100" y="584200"/>
            <a:ext cx="11658600" cy="1041400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5.X</a:t>
            </a:r>
          </a:p>
        </p:txBody>
      </p:sp>
      <p:sp>
        <p:nvSpPr>
          <p:cNvPr id="286" name="Shape 28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Spring MVC REST client</a:t>
            </a:r>
          </a:p>
          <a:p>
            <a:pPr/>
            <a:r>
              <a:t>JSR 365 (CDI 2.0) - new dependency injection API support</a:t>
            </a:r>
          </a:p>
          <a:p>
            <a:pPr/>
            <a:r>
              <a:t>Servlet 4.0</a:t>
            </a:r>
          </a:p>
          <a:p>
            <a:pPr/>
            <a:r>
              <a:t>JMS 2.1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title"/>
          </p:nvPr>
        </p:nvSpPr>
        <p:spPr>
          <a:xfrm>
            <a:off x="673100" y="584200"/>
            <a:ext cx="11658600" cy="1041400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5.X</a:t>
            </a:r>
          </a:p>
        </p:txBody>
      </p:sp>
      <p:sp>
        <p:nvSpPr>
          <p:cNvPr id="289" name="Shape 2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Spring MVC REST client</a:t>
            </a:r>
          </a:p>
          <a:p>
            <a:pPr/>
            <a:r>
              <a:t>JSR 365 (CDI 2.0) - new dependency injection API support</a:t>
            </a:r>
          </a:p>
          <a:p>
            <a:pPr/>
            <a:r>
              <a:t>Servlet 4.0</a:t>
            </a:r>
          </a:p>
          <a:p>
            <a:pPr/>
            <a:r>
              <a:t>JMS 2.1</a:t>
            </a:r>
          </a:p>
          <a:p>
            <a:pPr/>
            <a:r>
              <a:t>Full JDK 9 compatibility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title"/>
          </p:nvPr>
        </p:nvSpPr>
        <p:spPr>
          <a:xfrm>
            <a:off x="673100" y="584200"/>
            <a:ext cx="11658600" cy="1041400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5.X</a:t>
            </a:r>
          </a:p>
        </p:txBody>
      </p:sp>
      <p:sp>
        <p:nvSpPr>
          <p:cNvPr id="292" name="Shape 2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Spring MVC REST client</a:t>
            </a:r>
          </a:p>
          <a:p>
            <a:pPr/>
            <a:r>
              <a:t>JSR 365 (CDI 2.0) - new dependency injection API support</a:t>
            </a:r>
          </a:p>
          <a:p>
            <a:pPr/>
            <a:r>
              <a:t>Servlet 4.0</a:t>
            </a:r>
          </a:p>
          <a:p>
            <a:pPr/>
            <a:r>
              <a:t>JMS 2.1</a:t>
            </a:r>
          </a:p>
          <a:p>
            <a:pPr/>
            <a:r>
              <a:t>Full JDK 9 compatibility</a:t>
            </a:r>
          </a:p>
          <a:p>
            <a:pPr/>
            <a:r>
              <a:t>Parallel bean initialization during startup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xfrm>
            <a:off x="673100" y="584200"/>
            <a:ext cx="11658600" cy="927100"/>
          </a:xfrm>
          <a:prstGeom prst="rect">
            <a:avLst/>
          </a:prstGeom>
        </p:spPr>
        <p:txBody>
          <a:bodyPr anchor="ctr"/>
          <a:lstStyle>
            <a:lvl1pPr defTabSz="406908">
              <a:defRPr spc="106" sz="5340"/>
            </a:lvl1pPr>
          </a:lstStyle>
          <a:p>
            <a:pPr/>
            <a:r>
              <a:t>Agenda</a:t>
            </a:r>
          </a:p>
        </p:txBody>
      </p:sp>
      <p:sp>
        <p:nvSpPr>
          <p:cNvPr id="173" name="Shape 173"/>
          <p:cNvSpPr/>
          <p:nvPr>
            <p:ph type="body" idx="1"/>
          </p:nvPr>
        </p:nvSpPr>
        <p:spPr>
          <a:xfrm>
            <a:off x="673100" y="1618189"/>
            <a:ext cx="11658600" cy="722101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50000"/>
              </a:lnSpc>
            </a:pPr>
            <a:r>
              <a:t>Spring 5 Road-Map</a:t>
            </a:r>
          </a:p>
          <a:p>
            <a:pPr lvl="1">
              <a:lnSpc>
                <a:spcPct val="50000"/>
              </a:lnSpc>
              <a:spcBef>
                <a:spcPts val="1800"/>
              </a:spcBef>
            </a:pPr>
            <a:r>
              <a:t>5.0 M1-M4</a:t>
            </a:r>
          </a:p>
          <a:p>
            <a:pPr lvl="1">
              <a:lnSpc>
                <a:spcPct val="50000"/>
              </a:lnSpc>
              <a:spcBef>
                <a:spcPts val="1800"/>
              </a:spcBef>
            </a:pPr>
            <a:r>
              <a:t>5.0 RC1</a:t>
            </a:r>
          </a:p>
          <a:p>
            <a:pPr lvl="1">
              <a:lnSpc>
                <a:spcPct val="50000"/>
              </a:lnSpc>
              <a:spcBef>
                <a:spcPts val="1800"/>
              </a:spcBef>
            </a:pPr>
            <a:r>
              <a:t>5.X</a:t>
            </a:r>
          </a:p>
          <a:p>
            <a:pPr>
              <a:lnSpc>
                <a:spcPct val="50000"/>
              </a:lnSpc>
            </a:pPr>
            <a:r>
              <a:t>Q&amp;A</a:t>
            </a:r>
          </a:p>
          <a:p>
            <a:pPr>
              <a:lnSpc>
                <a:spcPct val="50000"/>
              </a:lnSpc>
            </a:pPr>
            <a:r>
              <a:t>Reactive Spring</a:t>
            </a:r>
          </a:p>
          <a:p>
            <a:pPr lvl="1">
              <a:lnSpc>
                <a:spcPct val="50000"/>
              </a:lnSpc>
              <a:spcBef>
                <a:spcPts val="1800"/>
              </a:spcBef>
            </a:pPr>
            <a:r>
              <a:t>Brief of history and problems</a:t>
            </a:r>
          </a:p>
          <a:p>
            <a:pPr lvl="1">
              <a:lnSpc>
                <a:spcPct val="50000"/>
              </a:lnSpc>
              <a:spcBef>
                <a:spcPts val="1800"/>
              </a:spcBef>
            </a:pPr>
            <a:r>
              <a:t>Reactive-Streams Community</a:t>
            </a:r>
          </a:p>
          <a:p>
            <a:pPr lvl="1">
              <a:lnSpc>
                <a:spcPct val="50000"/>
              </a:lnSpc>
              <a:spcBef>
                <a:spcPts val="1800"/>
              </a:spcBef>
            </a:pPr>
            <a:r>
              <a:t>Project Reactor</a:t>
            </a:r>
          </a:p>
          <a:p>
            <a:pPr lvl="1">
              <a:lnSpc>
                <a:spcPct val="50000"/>
              </a:lnSpc>
              <a:spcBef>
                <a:spcPts val="1800"/>
              </a:spcBef>
            </a:pPr>
            <a:r>
              <a:t>Reactive Web</a:t>
            </a:r>
          </a:p>
          <a:p>
            <a:pPr>
              <a:lnSpc>
                <a:spcPct val="50000"/>
              </a:lnSpc>
            </a:pPr>
            <a:r>
              <a:t>Demo</a:t>
            </a:r>
          </a:p>
          <a:p>
            <a:pPr>
              <a:lnSpc>
                <a:spcPct val="50000"/>
              </a:lnSpc>
            </a:pPr>
            <a: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title"/>
          </p:nvPr>
        </p:nvSpPr>
        <p:spPr>
          <a:xfrm>
            <a:off x="673100" y="431800"/>
            <a:ext cx="11658600" cy="1790700"/>
          </a:xfrm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  <p:sp>
        <p:nvSpPr>
          <p:cNvPr id="297" name="Shape 297"/>
          <p:cNvSpPr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94" sz="4700"/>
            </a:pPr>
            <a:r>
              <a:rPr i="1" u="sng">
                <a:solidFill>
                  <a:srgbClr val="FE4940"/>
                </a:solidFill>
                <a:latin typeface="Avenir Next"/>
                <a:ea typeface="Avenir Next"/>
                <a:cs typeface="Avenir Next"/>
                <a:sym typeface="Avenir Next"/>
                <a:hlinkClick r:id="rId2" invalidUrl="" action="" tgtFrame="" tooltip="" history="1" highlightClick="0" endSnd="0"/>
              </a:rPr>
              <a:t>https://goo.gl/pavuV5</a:t>
            </a:r>
            <a:r>
              <a:t> - Spring Framework JIRA Dashboard</a:t>
            </a:r>
          </a:p>
          <a:p>
            <a:pPr>
              <a:defRPr spc="94" sz="4700"/>
            </a:pPr>
            <a:r>
              <a:rPr u="sng">
                <a:solidFill>
                  <a:srgbClr val="FF2712"/>
                </a:solidFill>
                <a:hlinkClick r:id="rId3" invalidUrl="" action="" tgtFrame="" tooltip="" history="1" highlightClick="0" endSnd="0"/>
              </a:rPr>
              <a:t>https://goo.gl/UQ4zpe</a:t>
            </a:r>
            <a:r>
              <a:rPr>
                <a:solidFill>
                  <a:srgbClr val="FF2712"/>
                </a:solidFill>
              </a:rPr>
              <a:t> </a:t>
            </a:r>
            <a:r>
              <a:t>-  Spring Framework 5.0 M1 released</a:t>
            </a:r>
          </a:p>
          <a:p>
            <a:pPr>
              <a:defRPr spc="94" sz="4700">
                <a:solidFill>
                  <a:srgbClr val="FF2712"/>
                </a:solidFill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https://goo.gl/zMVc9U</a:t>
            </a:r>
            <a:r>
              <a:t> </a:t>
            </a:r>
            <a:r>
              <a:rPr>
                <a:solidFill>
                  <a:srgbClr val="5B5854"/>
                </a:solidFill>
              </a:rPr>
              <a:t>- SpringOne Platform 2016 Keynote - Spring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7400" y="2787650"/>
            <a:ext cx="3810000" cy="3810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0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5159" y="4624262"/>
            <a:ext cx="3327401" cy="4927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title" idx="4294967295"/>
          </p:nvPr>
        </p:nvSpPr>
        <p:spPr>
          <a:xfrm>
            <a:off x="673100" y="4210123"/>
            <a:ext cx="11658600" cy="1333355"/>
          </a:xfrm>
          <a:prstGeom prst="rect">
            <a:avLst/>
          </a:prstGeom>
        </p:spPr>
        <p:txBody>
          <a:bodyPr anchor="ctr"/>
          <a:lstStyle>
            <a:lvl1pPr>
              <a:defRPr spc="159" sz="8000"/>
            </a:lvl1pPr>
          </a:lstStyle>
          <a:p>
            <a:pPr/>
            <a:r>
              <a:t>Callback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371752" origin="layout" pathEditMode="relative">
                                      <p:cBhvr>
                                        <p:cTn id="6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roup 306"/>
          <p:cNvGrpSpPr/>
          <p:nvPr/>
        </p:nvGrpSpPr>
        <p:grpSpPr>
          <a:xfrm>
            <a:off x="1004411" y="3770349"/>
            <a:ext cx="10995978" cy="2365302"/>
            <a:chOff x="0" y="0"/>
            <a:chExt cx="10995976" cy="2365300"/>
          </a:xfrm>
        </p:grpSpPr>
        <p:pic>
          <p:nvPicPr>
            <p:cNvPr id="305" name="callback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0741977" cy="20351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4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995977" cy="2365301"/>
            </a:xfrm>
            <a:prstGeom prst="rect">
              <a:avLst/>
            </a:prstGeom>
            <a:effectLst/>
          </p:spPr>
        </p:pic>
      </p:grpSp>
      <p:sp>
        <p:nvSpPr>
          <p:cNvPr id="307" name="Shape 307"/>
          <p:cNvSpPr/>
          <p:nvPr/>
        </p:nvSpPr>
        <p:spPr>
          <a:xfrm>
            <a:off x="1826996" y="4368800"/>
            <a:ext cx="7033948" cy="1016000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8" name="Shape 308"/>
          <p:cNvSpPr/>
          <p:nvPr/>
        </p:nvSpPr>
        <p:spPr>
          <a:xfrm>
            <a:off x="673100" y="584200"/>
            <a:ext cx="11658600" cy="1333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all" spc="159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Callback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roup 312"/>
          <p:cNvGrpSpPr/>
          <p:nvPr/>
        </p:nvGrpSpPr>
        <p:grpSpPr>
          <a:xfrm>
            <a:off x="1141985" y="3745305"/>
            <a:ext cx="10720830" cy="2415390"/>
            <a:chOff x="0" y="0"/>
            <a:chExt cx="10720829" cy="2415388"/>
          </a:xfrm>
        </p:grpSpPr>
        <p:pic>
          <p:nvPicPr>
            <p:cNvPr id="311" name="callback-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0466830" cy="208518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0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720830" cy="2415389"/>
            </a:xfrm>
            <a:prstGeom prst="rect">
              <a:avLst/>
            </a:prstGeom>
            <a:effectLst/>
          </p:spPr>
        </p:pic>
      </p:grpSp>
      <p:sp>
        <p:nvSpPr>
          <p:cNvPr id="313" name="Shape 313"/>
          <p:cNvSpPr/>
          <p:nvPr/>
        </p:nvSpPr>
        <p:spPr>
          <a:xfrm>
            <a:off x="673100" y="584200"/>
            <a:ext cx="11658600" cy="1333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all" spc="159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Callback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317"/>
          <p:cNvGrpSpPr/>
          <p:nvPr/>
        </p:nvGrpSpPr>
        <p:grpSpPr>
          <a:xfrm>
            <a:off x="1106077" y="3789610"/>
            <a:ext cx="10792646" cy="2326780"/>
            <a:chOff x="0" y="0"/>
            <a:chExt cx="10792645" cy="2326779"/>
          </a:xfrm>
        </p:grpSpPr>
        <p:pic>
          <p:nvPicPr>
            <p:cNvPr id="316" name="callback-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0538646" cy="19965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5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792646" cy="2326780"/>
            </a:xfrm>
            <a:prstGeom prst="rect">
              <a:avLst/>
            </a:prstGeom>
            <a:effectLst/>
          </p:spPr>
        </p:pic>
      </p:grpSp>
      <p:sp>
        <p:nvSpPr>
          <p:cNvPr id="318" name="Shape 318"/>
          <p:cNvSpPr/>
          <p:nvPr/>
        </p:nvSpPr>
        <p:spPr>
          <a:xfrm>
            <a:off x="673100" y="584200"/>
            <a:ext cx="11658600" cy="1333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all" spc="159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Callback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2"/>
          <p:cNvGrpSpPr/>
          <p:nvPr/>
        </p:nvGrpSpPr>
        <p:grpSpPr>
          <a:xfrm>
            <a:off x="1012852" y="2311709"/>
            <a:ext cx="10979096" cy="6153593"/>
            <a:chOff x="0" y="0"/>
            <a:chExt cx="10979095" cy="6153591"/>
          </a:xfrm>
        </p:grpSpPr>
        <p:pic>
          <p:nvPicPr>
            <p:cNvPr id="321" name="callback-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0725096" cy="582339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0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979096" cy="6153592"/>
            </a:xfrm>
            <a:prstGeom prst="rect">
              <a:avLst/>
            </a:prstGeom>
            <a:effectLst/>
          </p:spPr>
        </p:pic>
      </p:grpSp>
      <p:sp>
        <p:nvSpPr>
          <p:cNvPr id="323" name="Shape 323"/>
          <p:cNvSpPr/>
          <p:nvPr/>
        </p:nvSpPr>
        <p:spPr>
          <a:xfrm>
            <a:off x="673100" y="584200"/>
            <a:ext cx="11658600" cy="1333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all" spc="159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Callback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673100" y="584200"/>
            <a:ext cx="11658600" cy="1333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all" spc="159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Callback</a:t>
            </a:r>
          </a:p>
        </p:txBody>
      </p:sp>
      <p:grpSp>
        <p:nvGrpSpPr>
          <p:cNvPr id="328" name="Group 328"/>
          <p:cNvGrpSpPr/>
          <p:nvPr/>
        </p:nvGrpSpPr>
        <p:grpSpPr>
          <a:xfrm>
            <a:off x="2824616" y="2056717"/>
            <a:ext cx="7355568" cy="7431768"/>
            <a:chOff x="0" y="0"/>
            <a:chExt cx="7355566" cy="7431766"/>
          </a:xfrm>
        </p:grpSpPr>
        <p:pic>
          <p:nvPicPr>
            <p:cNvPr id="327" name="pod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7101567" cy="710156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6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355567" cy="743176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homer-simpson-nuclear-control-panel_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ToH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63625" y="-1271"/>
            <a:ext cx="17363851" cy="975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Spring 5 </a:t>
            </a:r>
          </a:p>
          <a:p>
            <a:pPr/>
            <a:r>
              <a:t>Road 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2336800"/>
            <a:ext cx="5080000" cy="5080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grpSp>
        <p:nvGrpSpPr>
          <p:cNvPr id="337" name="Group 337"/>
          <p:cNvGrpSpPr/>
          <p:nvPr/>
        </p:nvGrpSpPr>
        <p:grpSpPr>
          <a:xfrm>
            <a:off x="794783" y="3578200"/>
            <a:ext cx="11393772" cy="3136901"/>
            <a:chOff x="0" y="0"/>
            <a:chExt cx="11393770" cy="3136900"/>
          </a:xfrm>
        </p:grpSpPr>
        <p:pic>
          <p:nvPicPr>
            <p:cNvPr id="336" name="downloa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11139771" cy="2806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5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393771" cy="3136900"/>
            </a:xfrm>
            <a:prstGeom prst="rect">
              <a:avLst/>
            </a:prstGeom>
            <a:effectLst/>
          </p:spPr>
        </p:pic>
      </p:grpSp>
      <p:grpSp>
        <p:nvGrpSpPr>
          <p:cNvPr id="341" name="Group 341"/>
          <p:cNvGrpSpPr/>
          <p:nvPr/>
        </p:nvGrpSpPr>
        <p:grpSpPr>
          <a:xfrm>
            <a:off x="3251200" y="1092200"/>
            <a:ext cx="7256018" cy="3898900"/>
            <a:chOff x="0" y="0"/>
            <a:chExt cx="7256017" cy="3898900"/>
          </a:xfrm>
        </p:grpSpPr>
        <p:sp>
          <p:nvSpPr>
            <p:cNvPr id="338" name="Shape 338"/>
            <p:cNvSpPr/>
            <p:nvPr/>
          </p:nvSpPr>
          <p:spPr>
            <a:xfrm>
              <a:off x="0" y="3276600"/>
              <a:ext cx="4635500" cy="622300"/>
            </a:xfrm>
            <a:prstGeom prst="rect">
              <a:avLst/>
            </a:prstGeom>
            <a:noFill/>
            <a:ln w="38100" cap="flat">
              <a:solidFill>
                <a:srgbClr val="FF271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cap="all" spc="32" sz="1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 </a:t>
              </a:r>
            </a:p>
          </p:txBody>
        </p:sp>
        <p:sp>
          <p:nvSpPr>
            <p:cNvPr id="339" name="Shape 339"/>
            <p:cNvSpPr/>
            <p:nvPr/>
          </p:nvSpPr>
          <p:spPr>
            <a:xfrm flipH="1">
              <a:off x="4496638" y="533328"/>
              <a:ext cx="1511358" cy="2717873"/>
            </a:xfrm>
            <a:prstGeom prst="line">
              <a:avLst/>
            </a:prstGeom>
            <a:noFill/>
            <a:ln w="63500" cap="flat">
              <a:solidFill>
                <a:srgbClr val="FF2712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0" name="Shape 340"/>
            <p:cNvSpPr/>
            <p:nvPr/>
          </p:nvSpPr>
          <p:spPr>
            <a:xfrm>
              <a:off x="4808981" y="0"/>
              <a:ext cx="2447037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Map Actions</a:t>
              </a:r>
            </a:p>
          </p:txBody>
        </p:sp>
      </p:grpSp>
      <p:grpSp>
        <p:nvGrpSpPr>
          <p:cNvPr id="345" name="Group 345"/>
          <p:cNvGrpSpPr/>
          <p:nvPr/>
        </p:nvGrpSpPr>
        <p:grpSpPr>
          <a:xfrm>
            <a:off x="1981200" y="4953000"/>
            <a:ext cx="10083800" cy="3670300"/>
            <a:chOff x="0" y="0"/>
            <a:chExt cx="10083800" cy="3670300"/>
          </a:xfrm>
        </p:grpSpPr>
        <p:sp>
          <p:nvSpPr>
            <p:cNvPr id="342" name="Shape 342"/>
            <p:cNvSpPr/>
            <p:nvPr/>
          </p:nvSpPr>
          <p:spPr>
            <a:xfrm>
              <a:off x="0" y="0"/>
              <a:ext cx="10083800" cy="622300"/>
            </a:xfrm>
            <a:prstGeom prst="rect">
              <a:avLst/>
            </a:prstGeom>
            <a:noFill/>
            <a:ln w="38100" cap="flat">
              <a:solidFill>
                <a:srgbClr val="FF271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3" name="Shape 343"/>
            <p:cNvSpPr/>
            <p:nvPr/>
          </p:nvSpPr>
          <p:spPr>
            <a:xfrm>
              <a:off x="1755292" y="3009900"/>
              <a:ext cx="7284416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Process Actions and aggregate results </a:t>
              </a:r>
            </a:p>
          </p:txBody>
        </p:sp>
        <p:sp>
          <p:nvSpPr>
            <p:cNvPr id="344" name="Shape 344"/>
            <p:cNvSpPr/>
            <p:nvPr/>
          </p:nvSpPr>
          <p:spPr>
            <a:xfrm flipV="1">
              <a:off x="5426862" y="667558"/>
              <a:ext cx="1602642" cy="2424084"/>
            </a:xfrm>
            <a:prstGeom prst="line">
              <a:avLst/>
            </a:prstGeom>
            <a:noFill/>
            <a:ln w="63500" cap="flat">
              <a:solidFill>
                <a:srgbClr val="FF2712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349" name="Group 349"/>
          <p:cNvGrpSpPr/>
          <p:nvPr/>
        </p:nvGrpSpPr>
        <p:grpSpPr>
          <a:xfrm>
            <a:off x="471881" y="2146300"/>
            <a:ext cx="4735119" cy="4089400"/>
            <a:chOff x="0" y="0"/>
            <a:chExt cx="4735118" cy="4089400"/>
          </a:xfrm>
        </p:grpSpPr>
        <p:sp>
          <p:nvSpPr>
            <p:cNvPr id="346" name="Shape 346"/>
            <p:cNvSpPr/>
            <p:nvPr/>
          </p:nvSpPr>
          <p:spPr>
            <a:xfrm>
              <a:off x="883699" y="548684"/>
              <a:ext cx="637455" cy="3007352"/>
            </a:xfrm>
            <a:prstGeom prst="line">
              <a:avLst/>
            </a:prstGeom>
            <a:noFill/>
            <a:ln w="63500" cap="flat">
              <a:solidFill>
                <a:srgbClr val="FF2712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7" name="Shape 347"/>
            <p:cNvSpPr/>
            <p:nvPr/>
          </p:nvSpPr>
          <p:spPr>
            <a:xfrm>
              <a:off x="1509318" y="3467100"/>
              <a:ext cx="3225801" cy="622300"/>
            </a:xfrm>
            <a:prstGeom prst="rect">
              <a:avLst/>
            </a:prstGeom>
            <a:noFill/>
            <a:ln w="38100" cap="flat">
              <a:solidFill>
                <a:srgbClr val="FF271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8" name="Shape 348"/>
            <p:cNvSpPr/>
            <p:nvPr/>
          </p:nvSpPr>
          <p:spPr>
            <a:xfrm>
              <a:off x="0" y="0"/>
              <a:ext cx="2434438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Run the flow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499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4" grpId="1"/>
      <p:bldP build="whole" bldLvl="1" animBg="1" rev="0" advAuto="0" spid="337" grpId="2"/>
      <p:bldP build="whole" bldLvl="1" animBg="1" rev="0" advAuto="0" spid="345" grpId="4"/>
      <p:bldP build="whole" bldLvl="1" animBg="1" rev="0" advAuto="0" spid="341" grpId="3"/>
      <p:bldP build="whole" bldLvl="1" animBg="1" rev="0" advAuto="0" spid="349" grpId="5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2183" y="-182315"/>
            <a:ext cx="16189166" cy="1011823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body" idx="13"/>
          </p:nvPr>
        </p:nvSpPr>
        <p:spPr>
          <a:xfrm>
            <a:off x="673100" y="1498600"/>
            <a:ext cx="11658600" cy="533400"/>
          </a:xfrm>
          <a:prstGeom prst="rect">
            <a:avLst/>
          </a:prstGeom>
        </p:spPr>
        <p:txBody>
          <a:bodyPr/>
          <a:lstStyle/>
          <a:p>
            <a:pPr/>
            <a:r>
              <a:t>but not enough</a:t>
            </a:r>
          </a:p>
        </p:txBody>
      </p:sp>
      <p:sp>
        <p:nvSpPr>
          <p:cNvPr id="354" name="Shape 354"/>
          <p:cNvSpPr/>
          <p:nvPr>
            <p:ph type="title"/>
          </p:nvPr>
        </p:nvSpPr>
        <p:spPr>
          <a:xfrm>
            <a:off x="673100" y="558800"/>
            <a:ext cx="11658600" cy="1110953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Reactive Java 8</a:t>
            </a:r>
          </a:p>
        </p:txBody>
      </p:sp>
      <p:grpSp>
        <p:nvGrpSpPr>
          <p:cNvPr id="357" name="Group 357"/>
          <p:cNvGrpSpPr/>
          <p:nvPr/>
        </p:nvGrpSpPr>
        <p:grpSpPr>
          <a:xfrm>
            <a:off x="436880" y="4200525"/>
            <a:ext cx="5501641" cy="1352550"/>
            <a:chOff x="-114617" y="0"/>
            <a:chExt cx="5501640" cy="1352550"/>
          </a:xfrm>
        </p:grpSpPr>
        <p:sp>
          <p:nvSpPr>
            <p:cNvPr id="355" name="Shape 355"/>
            <p:cNvSpPr/>
            <p:nvPr/>
          </p:nvSpPr>
          <p:spPr>
            <a:xfrm>
              <a:off x="576580" y="0"/>
              <a:ext cx="4119246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3500"/>
              </a:lvl1pPr>
            </a:lstStyle>
            <a:p>
              <a:pPr/>
              <a:r>
                <a:t>java.util.concurrent.</a:t>
              </a:r>
            </a:p>
          </p:txBody>
        </p:sp>
        <p:sp>
          <p:nvSpPr>
            <p:cNvPr id="356" name="Shape 356"/>
            <p:cNvSpPr/>
            <p:nvPr/>
          </p:nvSpPr>
          <p:spPr>
            <a:xfrm>
              <a:off x="-114618" y="387350"/>
              <a:ext cx="5501641" cy="965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b="1" sz="5000"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CompletionStage</a:t>
              </a:r>
            </a:p>
          </p:txBody>
        </p:sp>
      </p:grpSp>
      <p:grpSp>
        <p:nvGrpSpPr>
          <p:cNvPr id="360" name="Group 360"/>
          <p:cNvGrpSpPr/>
          <p:nvPr/>
        </p:nvGrpSpPr>
        <p:grpSpPr>
          <a:xfrm>
            <a:off x="8102695" y="4200525"/>
            <a:ext cx="3301810" cy="1352550"/>
            <a:chOff x="985298" y="0"/>
            <a:chExt cx="3301809" cy="1352550"/>
          </a:xfrm>
        </p:grpSpPr>
        <p:sp>
          <p:nvSpPr>
            <p:cNvPr id="358" name="Shape 358"/>
            <p:cNvSpPr/>
            <p:nvPr/>
          </p:nvSpPr>
          <p:spPr>
            <a:xfrm>
              <a:off x="985297" y="0"/>
              <a:ext cx="3301811" cy="71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3500"/>
              </a:lvl1pPr>
            </a:lstStyle>
            <a:p>
              <a:pPr/>
              <a:r>
                <a:t>java.util.stream.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1494790" y="387350"/>
              <a:ext cx="2282826" cy="965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b="1" sz="5000"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Stream</a:t>
              </a:r>
            </a:p>
          </p:txBody>
        </p:sp>
      </p:grpSp>
      <p:grpSp>
        <p:nvGrpSpPr>
          <p:cNvPr id="363" name="Group 363"/>
          <p:cNvGrpSpPr/>
          <p:nvPr/>
        </p:nvGrpSpPr>
        <p:grpSpPr>
          <a:xfrm>
            <a:off x="5863694" y="2596235"/>
            <a:ext cx="6756401" cy="6832601"/>
            <a:chOff x="0" y="0"/>
            <a:chExt cx="6756400" cy="6832600"/>
          </a:xfrm>
        </p:grpSpPr>
        <p:pic>
          <p:nvPicPr>
            <p:cNvPr id="362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6502400" cy="6502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1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756400" cy="6832600"/>
            </a:xfrm>
            <a:prstGeom prst="rect">
              <a:avLst/>
            </a:prstGeom>
            <a:effectLst/>
          </p:spPr>
        </p:pic>
      </p:grpSp>
      <p:grpSp>
        <p:nvGrpSpPr>
          <p:cNvPr id="366" name="Group 366"/>
          <p:cNvGrpSpPr/>
          <p:nvPr/>
        </p:nvGrpSpPr>
        <p:grpSpPr>
          <a:xfrm>
            <a:off x="398063" y="2596235"/>
            <a:ext cx="6756401" cy="6832601"/>
            <a:chOff x="0" y="0"/>
            <a:chExt cx="6756400" cy="6832600"/>
          </a:xfrm>
        </p:grpSpPr>
        <p:pic>
          <p:nvPicPr>
            <p:cNvPr id="365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6502400" cy="6502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4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756400" cy="68326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0" grpId="4"/>
      <p:bldP build="whole" bldLvl="1" animBg="1" rev="0" advAuto="0" spid="363" grpId="2"/>
      <p:bldP build="whole" bldLvl="1" animBg="1" rev="0" advAuto="0" spid="363" grpId="3"/>
      <p:bldP build="whole" bldLvl="1" animBg="1" rev="0" advAuto="0" spid="357" grpId="1"/>
      <p:bldP build="whole" bldLvl="1" animBg="1" rev="0" advAuto="0" spid="366" grpId="5"/>
      <p:bldP build="whole" bldLvl="1" animBg="1" rev="0" advAuto="0" spid="366" grpId="6"/>
      <p:bldP build="whole" bldLvl="1" animBg="1" rev="0" advAuto="0" spid="353" grpId="7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type="body" idx="13"/>
          </p:nvPr>
        </p:nvSpPr>
        <p:spPr>
          <a:xfrm>
            <a:off x="673100" y="7785100"/>
            <a:ext cx="11658600" cy="723901"/>
          </a:xfrm>
          <a:prstGeom prst="rect">
            <a:avLst/>
          </a:prstGeom>
        </p:spPr>
        <p:txBody>
          <a:bodyPr/>
          <a:lstStyle/>
          <a:p>
            <a:pPr/>
            <a:r>
              <a:t>— </a:t>
            </a:r>
            <a:r>
              <a:rPr spc="72" sz="3600"/>
              <a:t>Doug Lee</a:t>
            </a:r>
          </a:p>
        </p:txBody>
      </p:sp>
      <p:sp>
        <p:nvSpPr>
          <p:cNvPr id="369" name="Shape 369"/>
          <p:cNvSpPr/>
          <p:nvPr>
            <p:ph type="body" idx="14"/>
          </p:nvPr>
        </p:nvSpPr>
        <p:spPr>
          <a:xfrm>
            <a:off x="673100" y="1499898"/>
            <a:ext cx="11658600" cy="5929603"/>
          </a:xfrm>
          <a:prstGeom prst="rect">
            <a:avLst/>
          </a:prstGeom>
          <a:effectLst>
            <a:outerShdw sx="100000" sy="100000" kx="0" ky="0" algn="b" rotWithShape="0" blurRad="508000" dist="152400" dir="2700000">
              <a:srgbClr val="000000">
                <a:alpha val="83000"/>
              </a:srgbClr>
            </a:outerShdw>
          </a:effectLst>
        </p:spPr>
        <p:txBody>
          <a:bodyPr/>
          <a:lstStyle/>
          <a:p>
            <a:pPr defTabSz="914400">
              <a:defRPr i="1" spc="304" sz="3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there is </a:t>
            </a:r>
            <a:r>
              <a:rPr>
                <a:solidFill>
                  <a:srgbClr val="FE4940"/>
                </a:solidFill>
              </a:rPr>
              <a:t>no</a:t>
            </a:r>
            <a:r>
              <a:t> single best fluent</a:t>
            </a:r>
          </a:p>
          <a:p>
            <a:pPr defTabSz="914400">
              <a:defRPr i="1" spc="304" sz="3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async/parallel API. </a:t>
            </a:r>
            <a:r>
              <a:rPr b="1" u="sng"/>
              <a:t>CompletionStage</a:t>
            </a:r>
            <a:r>
              <a:t> best supports</a:t>
            </a:r>
          </a:p>
          <a:p>
            <a:pPr defTabSz="914400">
              <a:defRPr i="1" spc="304" sz="3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continuation-style programming on futures, and </a:t>
            </a:r>
            <a:r>
              <a:rPr b="1" u="sng"/>
              <a:t>java.util.stream</a:t>
            </a:r>
            <a:r>
              <a:t> best</a:t>
            </a:r>
          </a:p>
          <a:p>
            <a:pPr defTabSz="914400">
              <a:defRPr i="1" spc="304" sz="3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supports (multi-stage, possibly-parallel) "pull" style operations on</a:t>
            </a:r>
          </a:p>
          <a:p>
            <a:pPr defTabSz="914400">
              <a:defRPr i="1" spc="304" sz="3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elements of collections. ... </a:t>
            </a:r>
            <a:r>
              <a:rPr>
                <a:solidFill>
                  <a:srgbClr val="FE4940"/>
                </a:solidFill>
              </a:rPr>
              <a:t>one missing category was</a:t>
            </a:r>
            <a:endParaRPr>
              <a:solidFill>
                <a:srgbClr val="FE4940"/>
              </a:solidFill>
            </a:endParaRPr>
          </a:p>
          <a:p>
            <a:pPr defTabSz="914400">
              <a:defRPr i="1" spc="304" sz="3800">
                <a:solidFill>
                  <a:srgbClr val="FE49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"push"</a:t>
            </a:r>
          </a:p>
        </p:txBody>
      </p:sp>
      <p:sp>
        <p:nvSpPr>
          <p:cNvPr id="370" name="Shape 370"/>
          <p:cNvSpPr/>
          <p:nvPr>
            <p:ph type="body" idx="15"/>
          </p:nvPr>
        </p:nvSpPr>
        <p:spPr>
          <a:xfrm>
            <a:off x="6113101" y="8064500"/>
            <a:ext cx="780657" cy="1409700"/>
          </a:xfrm>
          <a:prstGeom prst="rect">
            <a:avLst/>
          </a:prstGeom>
        </p:spPr>
        <p:txBody>
          <a:bodyPr/>
          <a:lstStyle/>
          <a:p>
            <a:pPr/>
            <a:r>
              <a:t>»</a:t>
            </a:r>
          </a:p>
        </p:txBody>
      </p:sp>
      <p:sp>
        <p:nvSpPr>
          <p:cNvPr id="371" name="Shape 371"/>
          <p:cNvSpPr/>
          <p:nvPr>
            <p:ph type="body" idx="16"/>
          </p:nvPr>
        </p:nvSpPr>
        <p:spPr>
          <a:xfrm>
            <a:off x="6113101" y="215900"/>
            <a:ext cx="780657" cy="1409700"/>
          </a:xfrm>
          <a:prstGeom prst="rect">
            <a:avLst/>
          </a:prstGeom>
        </p:spPr>
        <p:txBody>
          <a:bodyPr/>
          <a:lstStyle/>
          <a:p>
            <a:pPr/>
            <a:r>
              <a:t>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title"/>
          </p:nvPr>
        </p:nvSpPr>
        <p:spPr>
          <a:xfrm>
            <a:off x="673100" y="584200"/>
            <a:ext cx="11658600" cy="1333354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Unsolved problems</a:t>
            </a:r>
          </a:p>
        </p:txBody>
      </p:sp>
      <p:sp>
        <p:nvSpPr>
          <p:cNvPr id="374" name="Shape 3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>
              <a:defRPr spc="94" sz="4700"/>
            </a:pPr>
            <a:r>
              <a:t>in-stream communication</a:t>
            </a:r>
          </a:p>
          <a:p>
            <a:pPr algn="ctr">
              <a:defRPr spc="94" sz="4700"/>
            </a:pPr>
            <a:r>
              <a:t>backpressure</a:t>
            </a:r>
          </a:p>
          <a:p>
            <a:pPr algn="ctr">
              <a:defRPr spc="94" sz="4700"/>
            </a:pPr>
            <a:r>
              <a:t>no common api</a:t>
            </a:r>
          </a:p>
        </p:txBody>
      </p:sp>
      <p:pic>
        <p:nvPicPr>
          <p:cNvPr id="3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53883" y="5587281"/>
            <a:ext cx="4013201" cy="4000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homer-simpson-donut-machin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" y="908"/>
            <a:ext cx="13002381" cy="9751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xfrm>
            <a:off x="673100" y="4339208"/>
            <a:ext cx="11658600" cy="1075184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REACTIVE streams</a:t>
            </a:r>
          </a:p>
        </p:txBody>
      </p:sp>
      <p:grpSp>
        <p:nvGrpSpPr>
          <p:cNvPr id="387" name="Group 387"/>
          <p:cNvGrpSpPr/>
          <p:nvPr/>
        </p:nvGrpSpPr>
        <p:grpSpPr>
          <a:xfrm>
            <a:off x="533400" y="3522799"/>
            <a:ext cx="11916420" cy="3676539"/>
            <a:chOff x="0" y="0"/>
            <a:chExt cx="11916419" cy="3676537"/>
          </a:xfrm>
        </p:grpSpPr>
        <p:grpSp>
          <p:nvGrpSpPr>
            <p:cNvPr id="385" name="Group 385"/>
            <p:cNvGrpSpPr/>
            <p:nvPr/>
          </p:nvGrpSpPr>
          <p:grpSpPr>
            <a:xfrm>
              <a:off x="0" y="719000"/>
              <a:ext cx="11916420" cy="2957538"/>
              <a:chOff x="0" y="0"/>
              <a:chExt cx="11916419" cy="2957537"/>
            </a:xfrm>
          </p:grpSpPr>
          <p:sp>
            <p:nvSpPr>
              <p:cNvPr id="380" name="Shape 380"/>
              <p:cNvSpPr/>
              <p:nvPr/>
            </p:nvSpPr>
            <p:spPr>
              <a:xfrm>
                <a:off x="0" y="0"/>
                <a:ext cx="4118620" cy="1270000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cap="all" spc="74" sz="37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/>
                <a:r>
                  <a:t>Publisher</a:t>
                </a:r>
              </a:p>
            </p:txBody>
          </p:sp>
          <p:sp>
            <p:nvSpPr>
              <p:cNvPr id="381" name="Shape 381"/>
              <p:cNvSpPr/>
              <p:nvPr/>
            </p:nvSpPr>
            <p:spPr>
              <a:xfrm>
                <a:off x="7797800" y="0"/>
                <a:ext cx="4118620" cy="1270000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cap="all" spc="74" sz="37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/>
                <a:r>
                  <a:t>Subscriber</a:t>
                </a:r>
              </a:p>
            </p:txBody>
          </p:sp>
          <p:sp>
            <p:nvSpPr>
              <p:cNvPr id="382" name="Shape 382"/>
              <p:cNvSpPr/>
              <p:nvPr/>
            </p:nvSpPr>
            <p:spPr>
              <a:xfrm>
                <a:off x="4135426" y="445442"/>
                <a:ext cx="3650086" cy="1"/>
              </a:xfrm>
              <a:prstGeom prst="line">
                <a:avLst/>
              </a:prstGeom>
              <a:noFill/>
              <a:ln w="38100" cap="flat">
                <a:solidFill>
                  <a:srgbClr val="5B5854"/>
                </a:solidFill>
                <a:custDash>
                  <a:ds d="200000" sp="200000"/>
                </a:custDash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cap="all" spc="32" sz="1600"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83" name="Shape 383"/>
              <p:cNvSpPr/>
              <p:nvPr/>
            </p:nvSpPr>
            <p:spPr>
              <a:xfrm flipH="1" flipV="1">
                <a:off x="4109021" y="816418"/>
                <a:ext cx="3645833" cy="1"/>
              </a:xfrm>
              <a:prstGeom prst="line">
                <a:avLst/>
              </a:prstGeom>
              <a:noFill/>
              <a:ln w="38100" cap="flat">
                <a:solidFill>
                  <a:srgbClr val="5B5854"/>
                </a:solidFill>
                <a:custDash>
                  <a:ds d="200000" sp="200000"/>
                </a:custDash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cap="all" spc="32" sz="1600"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384" name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5207000" y="908050"/>
                <a:ext cx="2049488" cy="20494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190500" dist="8455" dir="5400000">
                  <a:srgbClr val="000000"/>
                </a:outerShdw>
              </a:effectLst>
            </p:spPr>
          </p:pic>
        </p:grpSp>
        <p:sp>
          <p:nvSpPr>
            <p:cNvPr id="386" name="Shape 386"/>
            <p:cNvSpPr/>
            <p:nvPr/>
          </p:nvSpPr>
          <p:spPr>
            <a:xfrm>
              <a:off x="4098605" y="0"/>
              <a:ext cx="3740790" cy="639973"/>
            </a:xfrm>
            <a:prstGeom prst="roundRect">
              <a:avLst>
                <a:gd name="adj" fmla="val 29767"/>
              </a:avLst>
            </a:prstGeom>
            <a:solidFill>
              <a:schemeClr val="accent1">
                <a:hueOff val="328198"/>
                <a:lumOff val="-1018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cap="all" spc="64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subscription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08 -0.398839" origin="layout" pathEditMode="relative">
                                      <p:cBhvr>
                                        <p:cTn id="6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7" grpId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type="title"/>
          </p:nvPr>
        </p:nvSpPr>
        <p:spPr>
          <a:xfrm>
            <a:off x="673100" y="584200"/>
            <a:ext cx="11658600" cy="1244600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One Api</a:t>
            </a:r>
          </a:p>
        </p:txBody>
      </p:sp>
      <p:pic>
        <p:nvPicPr>
          <p:cNvPr id="3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1206500"/>
            <a:ext cx="6426200" cy="33655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9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0100" y="3289300"/>
            <a:ext cx="6667500" cy="3175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9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4700" y="4876800"/>
            <a:ext cx="3810000" cy="3810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asted-image.png"/>
          <p:cNvPicPr>
            <a:picLocks noChangeAspect="1"/>
          </p:cNvPicPr>
          <p:nvPr/>
        </p:nvPicPr>
        <p:blipFill>
          <a:blip r:embed="rId2">
            <a:alphaModFix amt="72451"/>
            <a:extLst/>
          </a:blip>
          <a:stretch>
            <a:fillRect/>
          </a:stretch>
        </p:blipFill>
        <p:spPr>
          <a:xfrm>
            <a:off x="-7989293" y="-18451"/>
            <a:ext cx="27243135" cy="97905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395" name="org3-enhanc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834227"/>
            <a:ext cx="12584127" cy="7835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type="title" idx="4294967295"/>
          </p:nvPr>
        </p:nvSpPr>
        <p:spPr>
          <a:xfrm>
            <a:off x="673100" y="558800"/>
            <a:ext cx="11658600" cy="1110953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Project reactor</a:t>
            </a:r>
          </a:p>
        </p:txBody>
      </p:sp>
      <p:grpSp>
        <p:nvGrpSpPr>
          <p:cNvPr id="404" name="Group 404"/>
          <p:cNvGrpSpPr/>
          <p:nvPr/>
        </p:nvGrpSpPr>
        <p:grpSpPr>
          <a:xfrm>
            <a:off x="606877" y="3695489"/>
            <a:ext cx="11791046" cy="2362622"/>
            <a:chOff x="0" y="0"/>
            <a:chExt cx="11791045" cy="2362620"/>
          </a:xfrm>
        </p:grpSpPr>
        <p:grpSp>
          <p:nvGrpSpPr>
            <p:cNvPr id="400" name="Group 400"/>
            <p:cNvGrpSpPr/>
            <p:nvPr/>
          </p:nvGrpSpPr>
          <p:grpSpPr>
            <a:xfrm>
              <a:off x="0" y="1422820"/>
              <a:ext cx="11783150" cy="939801"/>
              <a:chOff x="0" y="0"/>
              <a:chExt cx="11783149" cy="939800"/>
            </a:xfrm>
          </p:grpSpPr>
          <p:sp>
            <p:nvSpPr>
              <p:cNvPr id="398" name="Shape 398"/>
              <p:cNvSpPr/>
              <p:nvPr/>
            </p:nvSpPr>
            <p:spPr>
              <a:xfrm>
                <a:off x="7885779" y="0"/>
                <a:ext cx="3897371" cy="939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i="1" spc="96" sz="4800">
                    <a:solidFill>
                      <a:schemeClr val="accent5">
                        <a:satOff val="-10854"/>
                        <a:lumOff val="-10463"/>
                      </a:schemeClr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  <a:r>
                  <a:t> </a:t>
                </a:r>
                <a:r>
                  <a:rPr i="0">
                    <a:latin typeface="Avenir Heavy"/>
                    <a:ea typeface="Avenir Heavy"/>
                    <a:cs typeface="Avenir Heavy"/>
                    <a:sym typeface="Avenir Heavy"/>
                  </a:rPr>
                  <a:t>Flux</a:t>
                </a:r>
              </a:p>
            </p:txBody>
          </p:sp>
          <p:sp>
            <p:nvSpPr>
              <p:cNvPr id="399" name="Shape 399"/>
              <p:cNvSpPr/>
              <p:nvPr/>
            </p:nvSpPr>
            <p:spPr>
              <a:xfrm>
                <a:off x="0" y="-1"/>
                <a:ext cx="9320318" cy="939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l">
                  <a:spcBef>
                    <a:spcPts val="3400"/>
                  </a:spcBef>
                  <a:defRPr spc="96" sz="4800"/>
                </a:lvl1pPr>
              </a:lstStyle>
              <a:p>
                <a:pPr/>
                <a:r>
                  <a:t>Stream…………………………..…</a:t>
                </a:r>
              </a:p>
            </p:txBody>
          </p:sp>
        </p:grpSp>
        <p:grpSp>
          <p:nvGrpSpPr>
            <p:cNvPr id="403" name="Group 403"/>
            <p:cNvGrpSpPr/>
            <p:nvPr/>
          </p:nvGrpSpPr>
          <p:grpSpPr>
            <a:xfrm>
              <a:off x="7897" y="0"/>
              <a:ext cx="11783150" cy="939801"/>
              <a:chOff x="0" y="0"/>
              <a:chExt cx="11783148" cy="939800"/>
            </a:xfrm>
          </p:grpSpPr>
          <p:sp>
            <p:nvSpPr>
              <p:cNvPr id="401" name="Shape 401"/>
              <p:cNvSpPr/>
              <p:nvPr/>
            </p:nvSpPr>
            <p:spPr>
              <a:xfrm>
                <a:off x="8331744" y="0"/>
                <a:ext cx="3451405" cy="939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i="1" spc="96" sz="4800">
                    <a:solidFill>
                      <a:schemeClr val="accent5">
                        <a:satOff val="-10854"/>
                        <a:lumOff val="-10463"/>
                      </a:schemeClr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  <a:r>
                  <a:t> </a:t>
                </a:r>
                <a:r>
                  <a:rPr i="0">
                    <a:latin typeface="Avenir Heavy"/>
                    <a:ea typeface="Avenir Heavy"/>
                    <a:cs typeface="Avenir Heavy"/>
                    <a:sym typeface="Avenir Heavy"/>
                  </a:rPr>
                  <a:t>Mono</a:t>
                </a:r>
              </a:p>
            </p:txBody>
          </p:sp>
          <p:sp>
            <p:nvSpPr>
              <p:cNvPr id="402" name="Shape 402"/>
              <p:cNvSpPr/>
              <p:nvPr/>
            </p:nvSpPr>
            <p:spPr>
              <a:xfrm>
                <a:off x="0" y="-1"/>
                <a:ext cx="9288001" cy="939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l">
                  <a:spcBef>
                    <a:spcPts val="3400"/>
                  </a:spcBef>
                  <a:defRPr spc="96" sz="4800"/>
                </a:lvl1pPr>
              </a:lstStyle>
              <a:p>
                <a:pPr/>
                <a:r>
                  <a:t>CompletionStage………………..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176711937_1733x128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4150" t="1332" r="20400" b="37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8" name="Shape 178"/>
          <p:cNvSpPr/>
          <p:nvPr>
            <p:ph type="body" sz="quarter" idx="1"/>
          </p:nvPr>
        </p:nvSpPr>
        <p:spPr>
          <a:xfrm>
            <a:off x="673100" y="4241800"/>
            <a:ext cx="4889500" cy="1358900"/>
          </a:xfrm>
          <a:prstGeom prst="rect">
            <a:avLst/>
          </a:prstGeom>
        </p:spPr>
        <p:txBody>
          <a:bodyPr anchor="ctr"/>
          <a:lstStyle>
            <a:lvl1pPr>
              <a:defRPr spc="62" sz="31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5.0 M1 JULY 2016</a:t>
            </a:r>
          </a:p>
        </p:txBody>
      </p:sp>
      <p:sp>
        <p:nvSpPr>
          <p:cNvPr id="179" name="Shape 179"/>
          <p:cNvSpPr/>
          <p:nvPr/>
        </p:nvSpPr>
        <p:spPr>
          <a:xfrm>
            <a:off x="673100" y="5588000"/>
            <a:ext cx="5207000" cy="1358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cap="all" spc="62" sz="31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5.0 RC1 December 2016</a:t>
            </a:r>
          </a:p>
        </p:txBody>
      </p:sp>
      <p:sp>
        <p:nvSpPr>
          <p:cNvPr id="180" name="Shape 180"/>
          <p:cNvSpPr/>
          <p:nvPr/>
        </p:nvSpPr>
        <p:spPr>
          <a:xfrm>
            <a:off x="673100" y="6946900"/>
            <a:ext cx="4889500" cy="1358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cap="all" spc="62" sz="31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5.0 GA Q1 2017</a:t>
            </a:r>
          </a:p>
        </p:txBody>
      </p:sp>
      <p:sp>
        <p:nvSpPr>
          <p:cNvPr id="181" name="Shape 181"/>
          <p:cNvSpPr/>
          <p:nvPr>
            <p:ph type="title"/>
          </p:nvPr>
        </p:nvSpPr>
        <p:spPr>
          <a:xfrm>
            <a:off x="368300" y="469900"/>
            <a:ext cx="5511800" cy="3581400"/>
          </a:xfrm>
          <a:prstGeom prst="rect">
            <a:avLst/>
          </a:prstGeom>
        </p:spPr>
        <p:txBody>
          <a:bodyPr anchor="ctr"/>
          <a:lstStyle/>
          <a:p>
            <a:pPr algn="ctr">
              <a:defRPr spc="126" sz="6300"/>
            </a:pPr>
            <a:r>
              <a:t>Framework</a:t>
            </a:r>
          </a:p>
          <a:p>
            <a:pPr algn="ctr">
              <a:defRPr spc="126" sz="6300"/>
            </a:pPr>
            <a:r>
              <a:t>Generation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2"/>
      <p:bldP build="whole" bldLvl="1" animBg="1" rev="0" advAuto="0" spid="179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0700" y="6197600"/>
            <a:ext cx="2540000" cy="2540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0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300" y="787400"/>
            <a:ext cx="2540000" cy="2540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0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600" y="787400"/>
            <a:ext cx="2540000" cy="2540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0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27600" y="787400"/>
            <a:ext cx="2540000" cy="2540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10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53300" y="787400"/>
            <a:ext cx="2540000" cy="2540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11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969500" y="787400"/>
            <a:ext cx="2540000" cy="2540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12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467600" y="6197600"/>
            <a:ext cx="2540000" cy="2540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413" name="Shape 413"/>
          <p:cNvSpPr/>
          <p:nvPr/>
        </p:nvSpPr>
        <p:spPr>
          <a:xfrm>
            <a:off x="673100" y="4293355"/>
            <a:ext cx="11658600" cy="1167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defRPr cap="all" spc="568" sz="71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defTabSz="914400"/>
            <a:r>
              <a:t>Reactive efforts</a:t>
            </a:r>
          </a:p>
        </p:txBody>
      </p:sp>
      <p:pic>
        <p:nvPicPr>
          <p:cNvPr id="414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-175655" y="6336105"/>
            <a:ext cx="3251201" cy="325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roup 418"/>
          <p:cNvGrpSpPr/>
          <p:nvPr/>
        </p:nvGrpSpPr>
        <p:grpSpPr>
          <a:xfrm>
            <a:off x="622926" y="1942383"/>
            <a:ext cx="11755487" cy="1270001"/>
            <a:chOff x="0" y="0"/>
            <a:chExt cx="11755485" cy="1270000"/>
          </a:xfrm>
        </p:grpSpPr>
        <p:sp>
          <p:nvSpPr>
            <p:cNvPr id="416" name="Shape 416"/>
            <p:cNvSpPr/>
            <p:nvPr/>
          </p:nvSpPr>
          <p:spPr>
            <a:xfrm>
              <a:off x="0" y="0"/>
              <a:ext cx="11755486" cy="1270000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6AB53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7" name="Shape 417"/>
            <p:cNvSpPr/>
            <p:nvPr/>
          </p:nvSpPr>
          <p:spPr>
            <a:xfrm>
              <a:off x="1594794" y="234950"/>
              <a:ext cx="8565897" cy="800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b="1" sz="4000">
                  <a:solidFill>
                    <a:srgbClr val="6AB536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@Controller, @RequestMapping,…</a:t>
              </a:r>
            </a:p>
          </p:txBody>
        </p:sp>
      </p:grpSp>
      <p:grpSp>
        <p:nvGrpSpPr>
          <p:cNvPr id="428" name="Group 428"/>
          <p:cNvGrpSpPr/>
          <p:nvPr/>
        </p:nvGrpSpPr>
        <p:grpSpPr>
          <a:xfrm>
            <a:off x="622926" y="3475327"/>
            <a:ext cx="4931157" cy="4335890"/>
            <a:chOff x="0" y="0"/>
            <a:chExt cx="4931155" cy="4335888"/>
          </a:xfrm>
        </p:grpSpPr>
        <p:grpSp>
          <p:nvGrpSpPr>
            <p:cNvPr id="421" name="Group 421"/>
            <p:cNvGrpSpPr/>
            <p:nvPr/>
          </p:nvGrpSpPr>
          <p:grpSpPr>
            <a:xfrm>
              <a:off x="0" y="0"/>
              <a:ext cx="4931156" cy="1270000"/>
              <a:chOff x="0" y="0"/>
              <a:chExt cx="4931155" cy="1270000"/>
            </a:xfrm>
          </p:grpSpPr>
          <p:sp>
            <p:nvSpPr>
              <p:cNvPr id="419" name="Shape 419"/>
              <p:cNvSpPr/>
              <p:nvPr/>
            </p:nvSpPr>
            <p:spPr>
              <a:xfrm>
                <a:off x="0" y="0"/>
                <a:ext cx="4931156" cy="1270000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6AB536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cap="all" spc="32" sz="1600"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20" name="Shape 420"/>
              <p:cNvSpPr/>
              <p:nvPr/>
            </p:nvSpPr>
            <p:spPr>
              <a:xfrm>
                <a:off x="1004062" y="234950"/>
                <a:ext cx="2923033" cy="800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>
                <a:lvl1pPr>
                  <a:defRPr sz="4000">
                    <a:solidFill>
                      <a:srgbClr val="6AB536"/>
                    </a:solidFill>
                  </a:defRPr>
                </a:lvl1pPr>
              </a:lstStyle>
              <a:p>
                <a:pPr/>
                <a:r>
                  <a:t>Spring MVC</a:t>
                </a:r>
              </a:p>
            </p:txBody>
          </p:sp>
        </p:grpSp>
        <p:grpSp>
          <p:nvGrpSpPr>
            <p:cNvPr id="424" name="Group 424"/>
            <p:cNvGrpSpPr/>
            <p:nvPr/>
          </p:nvGrpSpPr>
          <p:grpSpPr>
            <a:xfrm>
              <a:off x="0" y="1532944"/>
              <a:ext cx="4931156" cy="1270001"/>
              <a:chOff x="0" y="0"/>
              <a:chExt cx="4931155" cy="1270000"/>
            </a:xfrm>
          </p:grpSpPr>
          <p:sp>
            <p:nvSpPr>
              <p:cNvPr id="422" name="Shape 422"/>
              <p:cNvSpPr/>
              <p:nvPr/>
            </p:nvSpPr>
            <p:spPr>
              <a:xfrm>
                <a:off x="0" y="0"/>
                <a:ext cx="4931156" cy="1270000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2B40B9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cap="all" spc="32" sz="1600"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23" name="Shape 423"/>
              <p:cNvSpPr/>
              <p:nvPr/>
            </p:nvSpPr>
            <p:spPr>
              <a:xfrm>
                <a:off x="1143762" y="234950"/>
                <a:ext cx="2643633" cy="800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>
                <a:lvl1pPr>
                  <a:defRPr sz="4000">
                    <a:solidFill>
                      <a:srgbClr val="2B40B9"/>
                    </a:solidFill>
                  </a:defRPr>
                </a:lvl1pPr>
              </a:lstStyle>
              <a:p>
                <a:pPr/>
                <a:r>
                  <a:t>Servlet API</a:t>
                </a:r>
              </a:p>
            </p:txBody>
          </p:sp>
        </p:grpSp>
        <p:grpSp>
          <p:nvGrpSpPr>
            <p:cNvPr id="427" name="Group 427"/>
            <p:cNvGrpSpPr/>
            <p:nvPr/>
          </p:nvGrpSpPr>
          <p:grpSpPr>
            <a:xfrm>
              <a:off x="0" y="3065888"/>
              <a:ext cx="4931156" cy="1270001"/>
              <a:chOff x="0" y="0"/>
              <a:chExt cx="4931155" cy="1270000"/>
            </a:xfrm>
          </p:grpSpPr>
          <p:sp>
            <p:nvSpPr>
              <p:cNvPr id="425" name="Shape 425"/>
              <p:cNvSpPr/>
              <p:nvPr/>
            </p:nvSpPr>
            <p:spPr>
              <a:xfrm>
                <a:off x="0" y="0"/>
                <a:ext cx="4931156" cy="1270000"/>
              </a:xfrm>
              <a:prstGeom prst="roundRect">
                <a:avLst>
                  <a:gd name="adj" fmla="val 15000"/>
                </a:avLst>
              </a:prstGeom>
              <a:solidFill>
                <a:srgbClr val="2B40B9"/>
              </a:solidFill>
              <a:ln w="38100" cap="flat">
                <a:solidFill>
                  <a:srgbClr val="2B40B9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cap="all" spc="32" sz="1600"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26" name="Shape 426"/>
              <p:cNvSpPr/>
              <p:nvPr/>
            </p:nvSpPr>
            <p:spPr>
              <a:xfrm>
                <a:off x="387857" y="234950"/>
                <a:ext cx="4155441" cy="800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>
                <a:lvl1pPr>
                  <a:defRPr sz="4000">
                    <a:solidFill>
                      <a:srgbClr val="00F900"/>
                    </a:solidFill>
                  </a:defRPr>
                </a:lvl1pPr>
              </a:lstStyle>
              <a:p>
                <a:pPr/>
                <a:r>
                  <a:t>Servlet Container</a:t>
                </a:r>
              </a:p>
            </p:txBody>
          </p:sp>
        </p:grpSp>
      </p:grpSp>
      <p:grpSp>
        <p:nvGrpSpPr>
          <p:cNvPr id="438" name="Group 438"/>
          <p:cNvGrpSpPr/>
          <p:nvPr/>
        </p:nvGrpSpPr>
        <p:grpSpPr>
          <a:xfrm>
            <a:off x="5877264" y="3475327"/>
            <a:ext cx="6504610" cy="4335890"/>
            <a:chOff x="0" y="0"/>
            <a:chExt cx="6504608" cy="4335888"/>
          </a:xfrm>
        </p:grpSpPr>
        <p:grpSp>
          <p:nvGrpSpPr>
            <p:cNvPr id="431" name="Group 431"/>
            <p:cNvGrpSpPr/>
            <p:nvPr/>
          </p:nvGrpSpPr>
          <p:grpSpPr>
            <a:xfrm>
              <a:off x="0" y="0"/>
              <a:ext cx="6504609" cy="1270000"/>
              <a:chOff x="0" y="0"/>
              <a:chExt cx="6504608" cy="1270000"/>
            </a:xfrm>
          </p:grpSpPr>
          <p:sp>
            <p:nvSpPr>
              <p:cNvPr id="429" name="Shape 429"/>
              <p:cNvSpPr/>
              <p:nvPr/>
            </p:nvSpPr>
            <p:spPr>
              <a:xfrm>
                <a:off x="0" y="0"/>
                <a:ext cx="6504609" cy="1270000"/>
              </a:xfrm>
              <a:prstGeom prst="roundRect">
                <a:avLst>
                  <a:gd name="adj" fmla="val 15000"/>
                </a:avLst>
              </a:prstGeom>
              <a:solidFill>
                <a:srgbClr val="69B536"/>
              </a:solidFill>
              <a:ln w="38100" cap="flat">
                <a:solidFill>
                  <a:srgbClr val="6AB536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cap="all" spc="32" sz="1600"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30" name="Shape 430"/>
              <p:cNvSpPr/>
              <p:nvPr/>
            </p:nvSpPr>
            <p:spPr>
              <a:xfrm>
                <a:off x="767675" y="234950"/>
                <a:ext cx="4969257" cy="800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>
                <a:lvl1pPr>
                  <a:defRPr sz="4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Spring Web Reactive</a:t>
                </a:r>
              </a:p>
            </p:txBody>
          </p:sp>
        </p:grpSp>
        <p:grpSp>
          <p:nvGrpSpPr>
            <p:cNvPr id="434" name="Group 434"/>
            <p:cNvGrpSpPr/>
            <p:nvPr/>
          </p:nvGrpSpPr>
          <p:grpSpPr>
            <a:xfrm>
              <a:off x="0" y="1532944"/>
              <a:ext cx="6504609" cy="1270001"/>
              <a:chOff x="0" y="0"/>
              <a:chExt cx="6504608" cy="1270000"/>
            </a:xfrm>
          </p:grpSpPr>
          <p:sp>
            <p:nvSpPr>
              <p:cNvPr id="432" name="Shape 432"/>
              <p:cNvSpPr/>
              <p:nvPr/>
            </p:nvSpPr>
            <p:spPr>
              <a:xfrm>
                <a:off x="0" y="0"/>
                <a:ext cx="6504609" cy="1270000"/>
              </a:xfrm>
              <a:prstGeom prst="roundRect">
                <a:avLst>
                  <a:gd name="adj" fmla="val 15000"/>
                </a:avLst>
              </a:prstGeom>
              <a:solidFill>
                <a:srgbClr val="69B536"/>
              </a:solidFill>
              <a:ln w="38100" cap="flat">
                <a:solidFill>
                  <a:srgbClr val="6AB536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cap="all" spc="32" sz="1600"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33" name="Shape 433"/>
              <p:cNvSpPr/>
              <p:nvPr/>
            </p:nvSpPr>
            <p:spPr>
              <a:xfrm>
                <a:off x="1523325" y="234950"/>
                <a:ext cx="3457957" cy="800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>
                <a:lvl1pPr>
                  <a:defRPr sz="4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Reactive HTTP</a:t>
                </a:r>
              </a:p>
            </p:txBody>
          </p:sp>
        </p:grpSp>
        <p:grpSp>
          <p:nvGrpSpPr>
            <p:cNvPr id="437" name="Group 437"/>
            <p:cNvGrpSpPr/>
            <p:nvPr/>
          </p:nvGrpSpPr>
          <p:grpSpPr>
            <a:xfrm>
              <a:off x="0" y="3065888"/>
              <a:ext cx="6504609" cy="1270001"/>
              <a:chOff x="0" y="0"/>
              <a:chExt cx="6504608" cy="1270000"/>
            </a:xfrm>
          </p:grpSpPr>
          <p:sp>
            <p:nvSpPr>
              <p:cNvPr id="435" name="Shape 435"/>
              <p:cNvSpPr/>
              <p:nvPr/>
            </p:nvSpPr>
            <p:spPr>
              <a:xfrm>
                <a:off x="0" y="0"/>
                <a:ext cx="6504609" cy="1270000"/>
              </a:xfrm>
              <a:prstGeom prst="roundRect">
                <a:avLst>
                  <a:gd name="adj" fmla="val 15000"/>
                </a:avLst>
              </a:prstGeom>
              <a:solidFill>
                <a:srgbClr val="2B40B9"/>
              </a:solidFill>
              <a:ln w="38100" cap="flat">
                <a:solidFill>
                  <a:srgbClr val="2B40B9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cap="all" spc="32" sz="1600"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36" name="Shape 436"/>
              <p:cNvSpPr/>
              <p:nvPr/>
            </p:nvSpPr>
            <p:spPr>
              <a:xfrm>
                <a:off x="363053" y="234950"/>
                <a:ext cx="5778501" cy="800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>
                <a:lvl1pPr>
                  <a:defRPr sz="4000">
                    <a:solidFill>
                      <a:srgbClr val="00F900"/>
                    </a:solidFill>
                  </a:defRPr>
                </a:lvl1pPr>
              </a:lstStyle>
              <a:p>
                <a:pPr/>
                <a:r>
                  <a:t>Servlet, Netty, Undertow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8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roup 442"/>
          <p:cNvGrpSpPr/>
          <p:nvPr/>
        </p:nvGrpSpPr>
        <p:grpSpPr>
          <a:xfrm>
            <a:off x="841296" y="1735360"/>
            <a:ext cx="11328401" cy="6451403"/>
            <a:chOff x="0" y="0"/>
            <a:chExt cx="11328400" cy="6451401"/>
          </a:xfrm>
        </p:grpSpPr>
        <p:pic>
          <p:nvPicPr>
            <p:cNvPr id="441" name="download (1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1074400" cy="61212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40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328400" cy="645140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roup 446"/>
          <p:cNvGrpSpPr/>
          <p:nvPr/>
        </p:nvGrpSpPr>
        <p:grpSpPr>
          <a:xfrm>
            <a:off x="841296" y="1735360"/>
            <a:ext cx="11328401" cy="6451403"/>
            <a:chOff x="0" y="0"/>
            <a:chExt cx="11328400" cy="6451401"/>
          </a:xfrm>
        </p:grpSpPr>
        <p:pic>
          <p:nvPicPr>
            <p:cNvPr id="445" name="download (1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1074400" cy="61212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44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328400" cy="6451402"/>
            </a:xfrm>
            <a:prstGeom prst="rect">
              <a:avLst/>
            </a:prstGeom>
            <a:effectLst/>
          </p:spPr>
        </p:pic>
      </p:grpSp>
      <p:sp>
        <p:nvSpPr>
          <p:cNvPr id="447" name="Shape 447"/>
          <p:cNvSpPr/>
          <p:nvPr/>
        </p:nvSpPr>
        <p:spPr>
          <a:xfrm>
            <a:off x="1168400" y="2044700"/>
            <a:ext cx="4025900" cy="495300"/>
          </a:xfrm>
          <a:prstGeom prst="rect">
            <a:avLst/>
          </a:prstGeom>
          <a:ln w="50800">
            <a:solidFill>
              <a:srgbClr val="FF271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1"/>
          <p:cNvGrpSpPr/>
          <p:nvPr/>
        </p:nvGrpSpPr>
        <p:grpSpPr>
          <a:xfrm>
            <a:off x="841296" y="1735360"/>
            <a:ext cx="11328401" cy="6451403"/>
            <a:chOff x="0" y="0"/>
            <a:chExt cx="11328400" cy="6451401"/>
          </a:xfrm>
        </p:grpSpPr>
        <p:pic>
          <p:nvPicPr>
            <p:cNvPr id="450" name="download (1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1074400" cy="61212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49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328400" cy="6451402"/>
            </a:xfrm>
            <a:prstGeom prst="rect">
              <a:avLst/>
            </a:prstGeom>
            <a:effectLst/>
          </p:spPr>
        </p:pic>
      </p:grpSp>
      <p:sp>
        <p:nvSpPr>
          <p:cNvPr id="452" name="Shape 452"/>
          <p:cNvSpPr/>
          <p:nvPr/>
        </p:nvSpPr>
        <p:spPr>
          <a:xfrm>
            <a:off x="1168400" y="2451100"/>
            <a:ext cx="2743200" cy="495300"/>
          </a:xfrm>
          <a:prstGeom prst="rect">
            <a:avLst/>
          </a:prstGeom>
          <a:ln w="50800">
            <a:solidFill>
              <a:srgbClr val="FF271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roup 456"/>
          <p:cNvGrpSpPr/>
          <p:nvPr/>
        </p:nvGrpSpPr>
        <p:grpSpPr>
          <a:xfrm>
            <a:off x="841296" y="1735360"/>
            <a:ext cx="11328401" cy="6451403"/>
            <a:chOff x="0" y="0"/>
            <a:chExt cx="11328400" cy="6451401"/>
          </a:xfrm>
        </p:grpSpPr>
        <p:pic>
          <p:nvPicPr>
            <p:cNvPr id="455" name="download (1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1074400" cy="61212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54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328400" cy="6451402"/>
            </a:xfrm>
            <a:prstGeom prst="rect">
              <a:avLst/>
            </a:prstGeom>
            <a:effectLst/>
          </p:spPr>
        </p:pic>
      </p:grpSp>
      <p:sp>
        <p:nvSpPr>
          <p:cNvPr id="457" name="Shape 457"/>
          <p:cNvSpPr/>
          <p:nvPr/>
        </p:nvSpPr>
        <p:spPr>
          <a:xfrm>
            <a:off x="1879600" y="3721100"/>
            <a:ext cx="9918700" cy="495300"/>
          </a:xfrm>
          <a:prstGeom prst="rect">
            <a:avLst/>
          </a:prstGeom>
          <a:ln w="50800">
            <a:solidFill>
              <a:srgbClr val="FF271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roup 461"/>
          <p:cNvGrpSpPr/>
          <p:nvPr/>
        </p:nvGrpSpPr>
        <p:grpSpPr>
          <a:xfrm>
            <a:off x="841296" y="1735360"/>
            <a:ext cx="11328401" cy="6451403"/>
            <a:chOff x="0" y="0"/>
            <a:chExt cx="11328400" cy="6451401"/>
          </a:xfrm>
        </p:grpSpPr>
        <p:pic>
          <p:nvPicPr>
            <p:cNvPr id="460" name="download (1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1074400" cy="61212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59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328400" cy="6451402"/>
            </a:xfrm>
            <a:prstGeom prst="rect">
              <a:avLst/>
            </a:prstGeom>
            <a:effectLst/>
          </p:spPr>
        </p:pic>
      </p:grpSp>
      <p:sp>
        <p:nvSpPr>
          <p:cNvPr id="462" name="Shape 462"/>
          <p:cNvSpPr/>
          <p:nvPr/>
        </p:nvSpPr>
        <p:spPr>
          <a:xfrm>
            <a:off x="3276600" y="4140200"/>
            <a:ext cx="2298700" cy="495300"/>
          </a:xfrm>
          <a:prstGeom prst="rect">
            <a:avLst/>
          </a:prstGeom>
          <a:ln w="50800">
            <a:solidFill>
              <a:srgbClr val="FF271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oup 466"/>
          <p:cNvGrpSpPr/>
          <p:nvPr/>
        </p:nvGrpSpPr>
        <p:grpSpPr>
          <a:xfrm>
            <a:off x="841296" y="1735360"/>
            <a:ext cx="11328401" cy="6451403"/>
            <a:chOff x="0" y="0"/>
            <a:chExt cx="11328400" cy="6451401"/>
          </a:xfrm>
        </p:grpSpPr>
        <p:pic>
          <p:nvPicPr>
            <p:cNvPr id="465" name="download (1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1074400" cy="61212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64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328400" cy="6451402"/>
            </a:xfrm>
            <a:prstGeom prst="rect">
              <a:avLst/>
            </a:prstGeom>
            <a:effectLst/>
          </p:spPr>
        </p:pic>
      </p:grpSp>
      <p:sp>
        <p:nvSpPr>
          <p:cNvPr id="467" name="Shape 467"/>
          <p:cNvSpPr/>
          <p:nvPr/>
        </p:nvSpPr>
        <p:spPr>
          <a:xfrm>
            <a:off x="3835400" y="4559300"/>
            <a:ext cx="4546600" cy="495300"/>
          </a:xfrm>
          <a:prstGeom prst="rect">
            <a:avLst/>
          </a:prstGeom>
          <a:ln w="50800">
            <a:solidFill>
              <a:srgbClr val="FF271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roup 471"/>
          <p:cNvGrpSpPr/>
          <p:nvPr/>
        </p:nvGrpSpPr>
        <p:grpSpPr>
          <a:xfrm>
            <a:off x="841296" y="1735360"/>
            <a:ext cx="11328401" cy="6451403"/>
            <a:chOff x="0" y="0"/>
            <a:chExt cx="11328400" cy="6451401"/>
          </a:xfrm>
        </p:grpSpPr>
        <p:pic>
          <p:nvPicPr>
            <p:cNvPr id="470" name="download (1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1074400" cy="61212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69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328400" cy="6451402"/>
            </a:xfrm>
            <a:prstGeom prst="rect">
              <a:avLst/>
            </a:prstGeom>
            <a:effectLst/>
          </p:spPr>
        </p:pic>
      </p:grpSp>
      <p:sp>
        <p:nvSpPr>
          <p:cNvPr id="472" name="Shape 472"/>
          <p:cNvSpPr/>
          <p:nvPr/>
        </p:nvSpPr>
        <p:spPr>
          <a:xfrm>
            <a:off x="2590800" y="6235700"/>
            <a:ext cx="9194800" cy="495300"/>
          </a:xfrm>
          <a:prstGeom prst="rect">
            <a:avLst/>
          </a:prstGeom>
          <a:ln w="50800">
            <a:solidFill>
              <a:srgbClr val="FF271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pa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6340" y="3478815"/>
            <a:ext cx="11412120" cy="27959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475" name="Shape 475"/>
          <p:cNvSpPr/>
          <p:nvPr/>
        </p:nvSpPr>
        <p:spPr>
          <a:xfrm>
            <a:off x="3641219" y="4862174"/>
            <a:ext cx="3844176" cy="495301"/>
          </a:xfrm>
          <a:prstGeom prst="rect">
            <a:avLst/>
          </a:prstGeom>
          <a:ln w="50800">
            <a:solidFill>
              <a:srgbClr val="FF271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8" t="0" r="228" b="0"/>
          <a:stretch>
            <a:fillRect/>
          </a:stretch>
        </p:blipFill>
        <p:spPr>
          <a:xfrm>
            <a:off x="5953509" y="564821"/>
            <a:ext cx="6784400" cy="8938410"/>
          </a:xfrm>
          <a:prstGeom prst="rect">
            <a:avLst/>
          </a:prstGeom>
        </p:spPr>
      </p:pic>
      <p:sp>
        <p:nvSpPr>
          <p:cNvPr id="184" name="Shape 184"/>
          <p:cNvSpPr/>
          <p:nvPr>
            <p:ph type="body" sz="quarter" idx="1"/>
          </p:nvPr>
        </p:nvSpPr>
        <p:spPr>
          <a:xfrm>
            <a:off x="673100" y="4241800"/>
            <a:ext cx="4889500" cy="1358900"/>
          </a:xfrm>
          <a:prstGeom prst="rect">
            <a:avLst/>
          </a:prstGeom>
        </p:spPr>
        <p:txBody>
          <a:bodyPr anchor="ctr"/>
          <a:lstStyle>
            <a:lvl1pPr>
              <a:defRPr spc="62" sz="31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5.0 M1 JULY 2016</a:t>
            </a:r>
          </a:p>
        </p:txBody>
      </p:sp>
      <p:sp>
        <p:nvSpPr>
          <p:cNvPr id="185" name="Shape 185"/>
          <p:cNvSpPr/>
          <p:nvPr/>
        </p:nvSpPr>
        <p:spPr>
          <a:xfrm>
            <a:off x="673100" y="5588000"/>
            <a:ext cx="5207000" cy="1358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cap="all" spc="62" sz="31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5.0 RC1 December 2016</a:t>
            </a:r>
          </a:p>
        </p:txBody>
      </p:sp>
      <p:sp>
        <p:nvSpPr>
          <p:cNvPr id="186" name="Shape 186"/>
          <p:cNvSpPr/>
          <p:nvPr/>
        </p:nvSpPr>
        <p:spPr>
          <a:xfrm>
            <a:off x="673100" y="6946900"/>
            <a:ext cx="4889500" cy="1358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cap="all" spc="62" sz="31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5.0 GA Q1 2017</a:t>
            </a:r>
          </a:p>
        </p:txBody>
      </p:sp>
      <p:sp>
        <p:nvSpPr>
          <p:cNvPr id="187" name="Shape 187"/>
          <p:cNvSpPr/>
          <p:nvPr>
            <p:ph type="title"/>
          </p:nvPr>
        </p:nvSpPr>
        <p:spPr>
          <a:xfrm>
            <a:off x="368300" y="469900"/>
            <a:ext cx="5511800" cy="3581400"/>
          </a:xfrm>
          <a:prstGeom prst="rect">
            <a:avLst/>
          </a:prstGeom>
        </p:spPr>
        <p:txBody>
          <a:bodyPr anchor="ctr"/>
          <a:lstStyle/>
          <a:p>
            <a:pPr algn="ctr">
              <a:defRPr spc="126" sz="6300"/>
            </a:pPr>
            <a:r>
              <a:t>Framework</a:t>
            </a:r>
          </a:p>
          <a:p>
            <a:pPr algn="ctr">
              <a:defRPr spc="126" sz="6300"/>
            </a:pPr>
            <a:r>
              <a:t>Generation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de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739" y="3829611"/>
            <a:ext cx="12141322" cy="20943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478" name="Shape 478"/>
          <p:cNvSpPr/>
          <p:nvPr/>
        </p:nvSpPr>
        <p:spPr>
          <a:xfrm>
            <a:off x="7647495" y="4437833"/>
            <a:ext cx="2575103" cy="495301"/>
          </a:xfrm>
          <a:prstGeom prst="rect">
            <a:avLst/>
          </a:prstGeom>
          <a:ln w="50800">
            <a:solidFill>
              <a:srgbClr val="FF271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9" name="Shape 479"/>
          <p:cNvSpPr/>
          <p:nvPr/>
        </p:nvSpPr>
        <p:spPr>
          <a:xfrm>
            <a:off x="8036588" y="4901810"/>
            <a:ext cx="1796918" cy="495301"/>
          </a:xfrm>
          <a:prstGeom prst="rect">
            <a:avLst/>
          </a:prstGeom>
          <a:ln w="50800">
            <a:solidFill>
              <a:srgbClr val="FF271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de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721" y="2458701"/>
            <a:ext cx="11985359" cy="48361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482" name="Shape 482"/>
          <p:cNvSpPr/>
          <p:nvPr/>
        </p:nvSpPr>
        <p:spPr>
          <a:xfrm>
            <a:off x="3543567" y="4667250"/>
            <a:ext cx="3683440" cy="495300"/>
          </a:xfrm>
          <a:prstGeom prst="rect">
            <a:avLst/>
          </a:prstGeom>
          <a:ln w="50800">
            <a:solidFill>
              <a:srgbClr val="FF271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pic>
        <p:nvPicPr>
          <p:cNvPr id="4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7314" y="0"/>
            <a:ext cx="3280757" cy="975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type="title"/>
          </p:nvPr>
        </p:nvSpPr>
        <p:spPr>
          <a:xfrm>
            <a:off x="5930900" y="393700"/>
            <a:ext cx="6896100" cy="1320800"/>
          </a:xfrm>
          <a:prstGeom prst="rect">
            <a:avLst/>
          </a:prstGeom>
        </p:spPr>
        <p:txBody>
          <a:bodyPr/>
          <a:lstStyle>
            <a:lvl1pPr>
              <a:defRPr spc="119" sz="6000"/>
            </a:lvl1pPr>
          </a:lstStyle>
          <a:p>
            <a:pPr/>
            <a:r>
              <a:t>DEMO BASED ON</a:t>
            </a:r>
          </a:p>
        </p:txBody>
      </p:sp>
      <p:pic>
        <p:nvPicPr>
          <p:cNvPr id="488" name="SN.png"/>
          <p:cNvPicPr>
            <a:picLocks noChangeAspect="1"/>
          </p:cNvPicPr>
          <p:nvPr/>
        </p:nvPicPr>
        <p:blipFill>
          <a:blip r:embed="rId2">
            <a:extLst/>
          </a:blip>
          <a:srcRect l="15640" t="0" r="20773" b="0"/>
          <a:stretch>
            <a:fillRect/>
          </a:stretch>
        </p:blipFill>
        <p:spPr>
          <a:xfrm>
            <a:off x="155038" y="165100"/>
            <a:ext cx="5781273" cy="9436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489" name="Shape 489"/>
          <p:cNvSpPr/>
          <p:nvPr/>
        </p:nvSpPr>
        <p:spPr>
          <a:xfrm>
            <a:off x="5930900" y="3238500"/>
            <a:ext cx="6896100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all" spc="119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Created by</a:t>
            </a:r>
          </a:p>
        </p:txBody>
      </p:sp>
      <p:sp>
        <p:nvSpPr>
          <p:cNvPr id="490" name="Shape 490"/>
          <p:cNvSpPr/>
          <p:nvPr/>
        </p:nvSpPr>
        <p:spPr>
          <a:xfrm>
            <a:off x="5930900" y="2578100"/>
            <a:ext cx="6896100" cy="100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48055">
              <a:defRPr cap="all" spc="117" sz="588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That</a:t>
            </a:r>
          </a:p>
        </p:txBody>
      </p:sp>
      <p:pic>
        <p:nvPicPr>
          <p:cNvPr id="491" name="bender_and Steph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3748" y="4399505"/>
            <a:ext cx="5059888" cy="52397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492" name="Shape 492"/>
          <p:cNvSpPr/>
          <p:nvPr/>
        </p:nvSpPr>
        <p:spPr>
          <a:xfrm>
            <a:off x="5930900" y="1409700"/>
            <a:ext cx="6896100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all" spc="119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Weather APP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1355" y="93133"/>
            <a:ext cx="12762090" cy="9711268"/>
          </a:xfrm>
          <a:prstGeom prst="rect">
            <a:avLst/>
          </a:prstGeom>
          <a:ln w="9525">
            <a:round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475" t="0" r="6475" b="0"/>
          <a:stretch>
            <a:fillRect/>
          </a:stretch>
        </p:blipFill>
        <p:spPr>
          <a:xfrm>
            <a:off x="127028" y="99504"/>
            <a:ext cx="12739466" cy="9554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type="title"/>
          </p:nvPr>
        </p:nvSpPr>
        <p:spPr>
          <a:xfrm>
            <a:off x="673100" y="431800"/>
            <a:ext cx="11658600" cy="1790700"/>
          </a:xfrm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  <p:sp>
        <p:nvSpPr>
          <p:cNvPr id="501" name="Shape 501"/>
          <p:cNvSpPr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275211" indent="-275211" defTabSz="443484">
              <a:spcBef>
                <a:spcPts val="3200"/>
              </a:spcBef>
              <a:defRPr spc="67" sz="3395"/>
            </a:pPr>
            <a:r>
              <a:rPr i="1" u="sng">
                <a:solidFill>
                  <a:srgbClr val="FE4940"/>
                </a:solidFill>
                <a:latin typeface="Avenir Next"/>
                <a:ea typeface="Avenir Next"/>
                <a:cs typeface="Avenir Next"/>
                <a:sym typeface="Avenir Next"/>
                <a:hlinkClick r:id="rId2" invalidUrl="" action="" tgtFrame="" tooltip="" history="1" highlightClick="0" endSnd="0"/>
              </a:rPr>
              <a:t>https://goo.gl/M0vMxT</a:t>
            </a:r>
            <a:r>
              <a:t> - Generations of Reactivity</a:t>
            </a:r>
          </a:p>
          <a:p>
            <a:pPr marL="275211" indent="-275211" defTabSz="443484">
              <a:spcBef>
                <a:spcPts val="3200"/>
              </a:spcBef>
              <a:defRPr spc="67" sz="3395"/>
            </a:pPr>
            <a:r>
              <a:rPr i="1" u="sng">
                <a:solidFill>
                  <a:srgbClr val="FF2712"/>
                </a:solidFill>
                <a:latin typeface="Avenir Next"/>
                <a:ea typeface="Avenir Next"/>
                <a:cs typeface="Avenir Next"/>
                <a:sym typeface="Avenir Next"/>
                <a:hlinkClick r:id="rId3" invalidUrl="" action="" tgtFrame="" tooltip="" history="1" highlightClick="0" endSnd="0"/>
              </a:rPr>
              <a:t>https://goo.gl/8ZgrHw</a:t>
            </a:r>
            <a:r>
              <a:rPr>
                <a:solidFill>
                  <a:srgbClr val="FF2712"/>
                </a:solidFill>
              </a:rPr>
              <a:t> </a:t>
            </a:r>
            <a:r>
              <a:t>-  Reactive Web</a:t>
            </a:r>
          </a:p>
          <a:p>
            <a:pPr marL="275211" indent="-275211" defTabSz="443484">
              <a:spcBef>
                <a:spcPts val="3200"/>
              </a:spcBef>
              <a:defRPr spc="67" sz="3395">
                <a:solidFill>
                  <a:srgbClr val="FF2712"/>
                </a:solidFill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https://youtu.be/Xm-KjMY_Z_w?list=PLAdzTan_eSPQ1fuLSBhyB4eEZF7JQM0Mx</a:t>
            </a:r>
            <a:r>
              <a:t> </a:t>
            </a:r>
            <a:r>
              <a:rPr>
                <a:solidFill>
                  <a:srgbClr val="5B5854"/>
                </a:solidFill>
              </a:rPr>
              <a:t>- SpringOne Platform 2016 Keynote - Reactive Spring</a:t>
            </a:r>
            <a:endParaRPr>
              <a:solidFill>
                <a:srgbClr val="5B5854"/>
              </a:solidFill>
            </a:endParaRPr>
          </a:p>
          <a:p>
            <a:pPr marL="275211" indent="-275211" defTabSz="443484">
              <a:spcBef>
                <a:spcPts val="3200"/>
              </a:spcBef>
              <a:defRPr spc="67" sz="3395">
                <a:solidFill>
                  <a:srgbClr val="FF2712"/>
                </a:solidFill>
              </a:defRPr>
            </a:pPr>
            <a:r>
              <a:rPr u="sng">
                <a:hlinkClick r:id="rId5" invalidUrl="" action="" tgtFrame="" tooltip="" history="1" highlightClick="0" endSnd="0"/>
              </a:rPr>
              <a:t>https://goo.gl/bIwZxn</a:t>
            </a:r>
            <a:r>
              <a:t> </a:t>
            </a:r>
            <a:r>
              <a:rPr>
                <a:solidFill>
                  <a:srgbClr val="5B5854"/>
                </a:solidFill>
              </a:rPr>
              <a:t>- Reactive Streams GitHub</a:t>
            </a:r>
            <a:endParaRPr>
              <a:solidFill>
                <a:srgbClr val="5B5854"/>
              </a:solidFill>
            </a:endParaRPr>
          </a:p>
          <a:p>
            <a:pPr marL="275211" indent="-275211" defTabSz="443484">
              <a:spcBef>
                <a:spcPts val="3200"/>
              </a:spcBef>
              <a:defRPr spc="67" sz="3395">
                <a:solidFill>
                  <a:srgbClr val="FF2712"/>
                </a:solidFill>
              </a:defRPr>
            </a:pPr>
            <a:r>
              <a:rPr u="sng">
                <a:hlinkClick r:id="rId6" invalidUrl="" action="" tgtFrame="" tooltip="" history="1" highlightClick="0" endSnd="0"/>
              </a:rPr>
              <a:t>https://youtu.be/Cj4foJzPF80</a:t>
            </a:r>
            <a:r>
              <a:t> </a:t>
            </a:r>
            <a:r>
              <a:rPr>
                <a:solidFill>
                  <a:srgbClr val="5B5854"/>
                </a:solidFill>
              </a:rPr>
              <a:t>- Developing Reactive applications with Reactive Streams and Java 8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body" idx="13"/>
          </p:nvPr>
        </p:nvSpPr>
        <p:spPr>
          <a:xfrm>
            <a:off x="673100" y="5156199"/>
            <a:ext cx="11658600" cy="876301"/>
          </a:xfrm>
          <a:prstGeom prst="rect">
            <a:avLst/>
          </a:prstGeom>
        </p:spPr>
        <p:txBody>
          <a:bodyPr/>
          <a:lstStyle/>
          <a:p>
            <a:pPr>
              <a:defRPr spc="90" sz="45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JDK 8+, </a:t>
            </a:r>
            <a:r>
              <a:rPr>
                <a:latin typeface="Avenir Light"/>
                <a:ea typeface="Avenir Light"/>
                <a:cs typeface="Avenir Light"/>
                <a:sym typeface="Avenir Light"/>
              </a:rPr>
              <a:t>Servlet API 3.1+, JPA 2.1+, JUnit 5</a:t>
            </a:r>
          </a:p>
        </p:txBody>
      </p:sp>
      <p:sp>
        <p:nvSpPr>
          <p:cNvPr id="190" name="Shape 190"/>
          <p:cNvSpPr/>
          <p:nvPr>
            <p:ph type="body" idx="14"/>
          </p:nvPr>
        </p:nvSpPr>
        <p:spPr>
          <a:xfrm>
            <a:off x="673100" y="3429755"/>
            <a:ext cx="11658600" cy="1167646"/>
          </a:xfrm>
          <a:prstGeom prst="rect">
            <a:avLst/>
          </a:prstGeom>
        </p:spPr>
        <p:txBody>
          <a:bodyPr/>
          <a:lstStyle>
            <a:lvl1pPr>
              <a:defRPr spc="568" sz="7100"/>
            </a:lvl1pPr>
          </a:lstStyle>
          <a:p>
            <a:pPr defTabSz="914400"/>
            <a:r>
              <a:t>Base Line</a:t>
            </a:r>
          </a:p>
        </p:txBody>
      </p:sp>
      <p:pic>
        <p:nvPicPr>
          <p:cNvPr id="19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9352" y="6391130"/>
            <a:ext cx="4506096" cy="233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9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59980" y="6154941"/>
            <a:ext cx="3810001" cy="3035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1"/>
      <p:bldP build="whole" bldLvl="1" animBg="1" rev="0" advAuto="0" spid="192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xfrm>
            <a:off x="673100" y="584200"/>
            <a:ext cx="11658600" cy="1041400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5.0 m1</a:t>
            </a:r>
          </a:p>
        </p:txBody>
      </p:sp>
      <p:sp>
        <p:nvSpPr>
          <p:cNvPr id="195" name="Shape 1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xfrm>
            <a:off x="673100" y="584200"/>
            <a:ext cx="11658600" cy="1041400"/>
          </a:xfrm>
          <a:prstGeom prst="rect">
            <a:avLst/>
          </a:prstGeom>
        </p:spPr>
        <p:txBody>
          <a:bodyPr anchor="ctr"/>
          <a:lstStyle>
            <a:lvl1pPr>
              <a:defRPr spc="119" sz="6000"/>
            </a:lvl1pPr>
          </a:lstStyle>
          <a:p>
            <a:pPr/>
            <a:r>
              <a:t>5.0 m1</a:t>
            </a:r>
          </a:p>
        </p:txBody>
      </p:sp>
      <p:sp>
        <p:nvSpPr>
          <p:cNvPr id="198" name="Shape 1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Constructor based instantiation  </a:t>
            </a:r>
          </a:p>
        </p:txBody>
      </p:sp>
      <p:grpSp>
        <p:nvGrpSpPr>
          <p:cNvPr id="203" name="Group 203"/>
          <p:cNvGrpSpPr/>
          <p:nvPr/>
        </p:nvGrpSpPr>
        <p:grpSpPr>
          <a:xfrm>
            <a:off x="673100" y="2781300"/>
            <a:ext cx="6756400" cy="2832100"/>
            <a:chOff x="-127000" y="-88900"/>
            <a:chExt cx="6756400" cy="2832100"/>
          </a:xfrm>
        </p:grpSpPr>
        <p:sp>
          <p:nvSpPr>
            <p:cNvPr id="199" name="Shape 199"/>
            <p:cNvSpPr/>
            <p:nvPr/>
          </p:nvSpPr>
          <p:spPr>
            <a:xfrm>
              <a:off x="1698243" y="2222500"/>
              <a:ext cx="3105913" cy="520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>
                <a:defRPr b="1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Class.</a:t>
              </a:r>
              <a:r>
                <a:rPr i="1"/>
                <a:t>newInstance</a:t>
              </a:r>
              <a:r>
                <a:t>() </a:t>
              </a:r>
            </a:p>
          </p:txBody>
        </p:sp>
        <p:grpSp>
          <p:nvGrpSpPr>
            <p:cNvPr id="202" name="Group 202"/>
            <p:cNvGrpSpPr/>
            <p:nvPr/>
          </p:nvGrpSpPr>
          <p:grpSpPr>
            <a:xfrm>
              <a:off x="-127000" y="-88900"/>
              <a:ext cx="6756400" cy="2362200"/>
              <a:chOff x="0" y="0"/>
              <a:chExt cx="6756400" cy="2362200"/>
            </a:xfrm>
          </p:grpSpPr>
          <p:pic>
            <p:nvPicPr>
              <p:cNvPr id="201" name="Class.newInstanc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27000" y="88900"/>
                <a:ext cx="6502400" cy="20320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00" name="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6756400" cy="236220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208" name="Group 208"/>
          <p:cNvGrpSpPr/>
          <p:nvPr/>
        </p:nvGrpSpPr>
        <p:grpSpPr>
          <a:xfrm>
            <a:off x="5918200" y="4406900"/>
            <a:ext cx="6756400" cy="2908300"/>
            <a:chOff x="-127000" y="-88900"/>
            <a:chExt cx="6756400" cy="2908300"/>
          </a:xfrm>
        </p:grpSpPr>
        <p:grpSp>
          <p:nvGrpSpPr>
            <p:cNvPr id="206" name="Group 206"/>
            <p:cNvGrpSpPr/>
            <p:nvPr/>
          </p:nvGrpSpPr>
          <p:grpSpPr>
            <a:xfrm>
              <a:off x="-127000" y="-88900"/>
              <a:ext cx="6756400" cy="2387600"/>
              <a:chOff x="0" y="0"/>
              <a:chExt cx="6756400" cy="2387600"/>
            </a:xfrm>
          </p:grpSpPr>
          <p:pic>
            <p:nvPicPr>
              <p:cNvPr id="205" name="Constructor.newInstanc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7000" y="88900"/>
                <a:ext cx="6502400" cy="20574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04" name="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6756400" cy="2387600"/>
              </a:xfrm>
              <a:prstGeom prst="rect">
                <a:avLst/>
              </a:prstGeom>
              <a:effectLst/>
            </p:spPr>
          </p:pic>
        </p:grpSp>
        <p:sp>
          <p:nvSpPr>
            <p:cNvPr id="207" name="Shape 207"/>
            <p:cNvSpPr/>
            <p:nvPr/>
          </p:nvSpPr>
          <p:spPr>
            <a:xfrm>
              <a:off x="1220165" y="2298700"/>
              <a:ext cx="4062070" cy="520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>
                <a:defRPr b="1"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Constructor.</a:t>
              </a:r>
              <a:r>
                <a:rPr i="1"/>
                <a:t>newInstance</a:t>
              </a:r>
              <a:r>
                <a:t>() </a:t>
              </a:r>
            </a:p>
          </p:txBody>
        </p:sp>
      </p:grpSp>
      <p:sp>
        <p:nvSpPr>
          <p:cNvPr id="209" name="Shape 209"/>
          <p:cNvSpPr/>
          <p:nvPr/>
        </p:nvSpPr>
        <p:spPr>
          <a:xfrm>
            <a:off x="848886" y="3462047"/>
            <a:ext cx="2400015" cy="279011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4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4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9" grpId="2"/>
      <p:bldP build="whole" bldLvl="1" animBg="1" rev="0" advAuto="0" spid="208" grpId="3"/>
      <p:bldP build="whole" bldLvl="1" animBg="1" rev="0" advAuto="0" spid="203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